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4" r:id="rId6"/>
    <p:sldId id="257" r:id="rId7"/>
    <p:sldId id="266" r:id="rId8"/>
    <p:sldId id="262" r:id="rId9"/>
    <p:sldId id="267" r:id="rId10"/>
    <p:sldId id="263" r:id="rId11"/>
    <p:sldId id="268" r:id="rId12"/>
    <p:sldId id="258" r:id="rId13"/>
    <p:sldId id="269" r:id="rId14"/>
    <p:sldId id="264" r:id="rId15"/>
    <p:sldId id="270" r:id="rId16"/>
    <p:sldId id="265" r:id="rId17"/>
    <p:sldId id="271" r:id="rId18"/>
    <p:sldId id="259" r:id="rId19"/>
    <p:sldId id="272" r:id="rId20"/>
    <p:sldId id="260" r:id="rId21"/>
    <p:sldId id="273" r:id="rId22"/>
    <p:sldId id="261"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D6399A3B-B2F5-4717-A5B4-2766A65E1E58}">
          <p14:sldIdLst>
            <p14:sldId id="256"/>
          </p14:sldIdLst>
        </p14:section>
        <p14:section name="Victime" id="{77AB9CBE-94FF-4670-BD38-A3463D7465D1}">
          <p14:sldIdLst>
            <p14:sldId id="274"/>
            <p14:sldId id="257"/>
          </p14:sldIdLst>
        </p14:section>
        <p14:section name="Je parle pas" id="{645A795E-F38B-4340-A1D9-7210A3CB9AEA}">
          <p14:sldIdLst>
            <p14:sldId id="266"/>
            <p14:sldId id="262"/>
          </p14:sldIdLst>
        </p14:section>
        <p14:section name="Je parle" id="{DAC42125-69C0-4A64-B396-AE52D8D9B3B8}">
          <p14:sldIdLst>
            <p14:sldId id="267"/>
            <p14:sldId id="263"/>
          </p14:sldIdLst>
        </p14:section>
        <p14:section name="Harceleur" id="{8A03589E-2A77-40B4-B319-9E6E5BCF4DD1}">
          <p14:sldIdLst>
            <p14:sldId id="268"/>
            <p14:sldId id="258"/>
          </p14:sldIdLst>
        </p14:section>
        <p14:section name="Vous continuez" id="{F8623D5B-FCF3-4E23-A9A7-C63233FB8047}">
          <p14:sldIdLst>
            <p14:sldId id="269"/>
            <p14:sldId id="264"/>
          </p14:sldIdLst>
        </p14:section>
        <p14:section name="Vous vous excusez" id="{16AB94E9-5482-4052-8B26-8336AB951795}">
          <p14:sldIdLst>
            <p14:sldId id="270"/>
            <p14:sldId id="265"/>
          </p14:sldIdLst>
        </p14:section>
        <p14:section name="Témoin" id="{95BB0AF2-0022-4416-AC6B-DBFB380CFD56}">
          <p14:sldIdLst>
            <p14:sldId id="271"/>
            <p14:sldId id="259"/>
          </p14:sldIdLst>
        </p14:section>
        <p14:section name="je laisse faire" id="{5DCD197F-04FE-4DA7-8943-94C2BF69EAEB}">
          <p14:sldIdLst>
            <p14:sldId id="272"/>
            <p14:sldId id="260"/>
          </p14:sldIdLst>
        </p14:section>
        <p14:section name="j'interviens" id="{CA4BEDEA-62E5-4FEA-B330-EF0253418379}">
          <p14:sldIdLst>
            <p14:sldId id="273"/>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BCBA43-BCF0-4E1B-A14B-DA7AE617C488}" v="197" dt="2023-09-20T14:01:20.216"/>
    <p1510:client id="{8EC44FDE-5B20-45AD-A450-120168C8BA1B}" v="125" dt="2023-09-20T14:16:35.420"/>
    <p1510:client id="{BA032255-5BF6-482C-83B3-CB4B24BF4B29}" v="18" dt="2023-09-20T14:05:22.477"/>
    <p1510:client id="{F7B1523F-63ED-440B-963F-ED00B57B1670}" v="35" dt="2023-09-20T14:20:12.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p:cViewPr varScale="1">
        <p:scale>
          <a:sx n="77" d="100"/>
          <a:sy n="77" d="100"/>
        </p:scale>
        <p:origin x="1099"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4195DE-C911-BDDB-9958-2A93ACE196E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6CE5EBA-E4B8-3886-413F-E7D8F3C7F5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A0A06AB-5509-414C-B173-A4B129B2EFC2}"/>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5" name="Espace réservé du pied de page 4">
            <a:extLst>
              <a:ext uri="{FF2B5EF4-FFF2-40B4-BE49-F238E27FC236}">
                <a16:creationId xmlns:a16="http://schemas.microsoft.com/office/drawing/2014/main" id="{46F9E83E-0651-5C64-C24F-63130BAF76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788D08-EC1B-4C17-F8FE-069374E978DA}"/>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161196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B2F29-3B55-9E16-47E6-2E9D034E5DD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0C4C50-8276-9B02-9316-6F28CAEC068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E812988-3E82-B8D5-4B56-0579BE1982A5}"/>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5" name="Espace réservé du pied de page 4">
            <a:extLst>
              <a:ext uri="{FF2B5EF4-FFF2-40B4-BE49-F238E27FC236}">
                <a16:creationId xmlns:a16="http://schemas.microsoft.com/office/drawing/2014/main" id="{4B141762-CD27-5A39-3D47-BFB2A7CC45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057527B-025E-8581-91B8-5B7B0E5C51E2}"/>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240552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2E8CD3-8688-896D-100D-B96580C212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60548BB-F1C0-2D04-9D37-17DA7AFF7E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6C36C41-A9D3-552C-060A-0588D663029E}"/>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5" name="Espace réservé du pied de page 4">
            <a:extLst>
              <a:ext uri="{FF2B5EF4-FFF2-40B4-BE49-F238E27FC236}">
                <a16:creationId xmlns:a16="http://schemas.microsoft.com/office/drawing/2014/main" id="{7EAC36E5-E06B-3EA5-1EE3-B180670510E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5B0C066-EAA0-26AA-2BC1-8EE348560BE4}"/>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295793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18EC87-9979-37CB-6264-1108C6B1330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941B153-0FCA-F619-5824-6912070D468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5DC6B11-ADA6-5282-C13A-AA73D12363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FA4E76-779C-4F73-3E09-04BF743999AB}"/>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6" name="Espace réservé du pied de page 5">
            <a:extLst>
              <a:ext uri="{FF2B5EF4-FFF2-40B4-BE49-F238E27FC236}">
                <a16:creationId xmlns:a16="http://schemas.microsoft.com/office/drawing/2014/main" id="{D020E372-A6B9-66C5-FB81-6163463D6D9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A9E004-50DC-4886-10F5-12AB86B97D0C}"/>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4077820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F5C258-C2B4-FB56-9F85-1EDFF2450D9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1E92FD9-DF80-3A8D-B65B-DF823C412B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08F6352-8350-5649-F7BB-0A32C14C545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39BB6E7-4153-E461-B513-C9F8E9CF86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4F15952-EA3D-F65E-D969-EFA7EA428B6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6CB28C9-FF62-6AF9-B9DD-522F8F7A5223}"/>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8" name="Espace réservé du pied de page 7">
            <a:extLst>
              <a:ext uri="{FF2B5EF4-FFF2-40B4-BE49-F238E27FC236}">
                <a16:creationId xmlns:a16="http://schemas.microsoft.com/office/drawing/2014/main" id="{545E15D6-2021-DB59-A04A-1DF9B4F73A9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B8E7F2D-13F4-9CF3-5362-BA6D48DE4C82}"/>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1593378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6575BD-F9FE-F120-66BB-7C5248B21AD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20368AB-52CD-06C9-0BCE-6D77778E9DF9}"/>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4" name="Espace réservé du pied de page 3">
            <a:extLst>
              <a:ext uri="{FF2B5EF4-FFF2-40B4-BE49-F238E27FC236}">
                <a16:creationId xmlns:a16="http://schemas.microsoft.com/office/drawing/2014/main" id="{65C4461A-48C2-9757-5427-A69274E3C39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0E25DBB-35FF-A9A9-0BAA-1A18D9E159E9}"/>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2245737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064C06-B1B3-C522-FE82-061B203F3EC1}"/>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3" name="Espace réservé du pied de page 2">
            <a:extLst>
              <a:ext uri="{FF2B5EF4-FFF2-40B4-BE49-F238E27FC236}">
                <a16:creationId xmlns:a16="http://schemas.microsoft.com/office/drawing/2014/main" id="{7C4608F7-75DA-9ED5-860A-DB2A5E035A5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748F53E-FC25-5C58-2ABF-7280ADAFA594}"/>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805307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F21B07-1ADE-DE0E-983E-0205348E0B0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7524DBE-E5FE-D356-F2A6-F72DD49CE6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13C1A10-C0BC-EFF4-9358-D960A97594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E5EBD26-A2C6-E52D-2360-9BE14C5B7452}"/>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6" name="Espace réservé du pied de page 5">
            <a:extLst>
              <a:ext uri="{FF2B5EF4-FFF2-40B4-BE49-F238E27FC236}">
                <a16:creationId xmlns:a16="http://schemas.microsoft.com/office/drawing/2014/main" id="{B53C7CFC-7725-D1F8-3CC0-DEDA382D062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B703F75-A9D7-1BEB-2BCA-62A3B44B525A}"/>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297808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F04DF8-7F78-EE0C-7121-DEB6D63CCB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128EE01-575F-F0A3-3DAA-0ECD2B43BD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B4BF528-83FC-8821-FBC3-4EC2600C1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E1D362C-3AC0-3B1D-4BC2-FD6DB5B55D6E}"/>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6" name="Espace réservé du pied de page 5">
            <a:extLst>
              <a:ext uri="{FF2B5EF4-FFF2-40B4-BE49-F238E27FC236}">
                <a16:creationId xmlns:a16="http://schemas.microsoft.com/office/drawing/2014/main" id="{34D9998D-6675-9D7B-80D3-1F8380F7A71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47258B6-F90D-4B83-32E4-0472B8E6B649}"/>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2034961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9635F-95F4-750F-AF87-A394379FC01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48E62C7-2D57-5CC1-39D7-29F7068FEC6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29446F-714D-53D1-125D-F4BE5C0188E7}"/>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5" name="Espace réservé du pied de page 4">
            <a:extLst>
              <a:ext uri="{FF2B5EF4-FFF2-40B4-BE49-F238E27FC236}">
                <a16:creationId xmlns:a16="http://schemas.microsoft.com/office/drawing/2014/main" id="{D3089027-6B67-5D56-DB55-AF7A5AEDF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83E16C-AB4F-8872-F32F-57BBA5F5C038}"/>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3904643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E2A5D4C-8FF3-8004-9EA9-6E3B683A5FD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4C68C97-8008-BAF5-4F51-342CB046B1A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64524F-BA48-F37E-27B6-56407F67F614}"/>
              </a:ext>
            </a:extLst>
          </p:cNvPr>
          <p:cNvSpPr>
            <a:spLocks noGrp="1"/>
          </p:cNvSpPr>
          <p:nvPr>
            <p:ph type="dt" sz="half" idx="10"/>
          </p:nvPr>
        </p:nvSpPr>
        <p:spPr/>
        <p:txBody>
          <a:bodyPr/>
          <a:lstStyle/>
          <a:p>
            <a:fld id="{8D0732F6-4F46-4E09-AD2E-89D3868C6100}" type="datetimeFigureOut">
              <a:rPr lang="fr-FR" smtClean="0"/>
              <a:t>19/10/2023</a:t>
            </a:fld>
            <a:endParaRPr lang="fr-FR"/>
          </a:p>
        </p:txBody>
      </p:sp>
      <p:sp>
        <p:nvSpPr>
          <p:cNvPr id="5" name="Espace réservé du pied de page 4">
            <a:extLst>
              <a:ext uri="{FF2B5EF4-FFF2-40B4-BE49-F238E27FC236}">
                <a16:creationId xmlns:a16="http://schemas.microsoft.com/office/drawing/2014/main" id="{6D28CAD5-5E93-4F21-83CF-0667CF56260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167A71-A402-9577-0AA2-B714BD35C864}"/>
              </a:ext>
            </a:extLst>
          </p:cNvPr>
          <p:cNvSpPr>
            <a:spLocks noGrp="1"/>
          </p:cNvSpPr>
          <p:nvPr>
            <p:ph type="sldNum" sz="quarter" idx="12"/>
          </p:nvPr>
        </p:nvSpPr>
        <p:spPr/>
        <p:txBody>
          <a:bodyPr/>
          <a:lstStyle/>
          <a:p>
            <a:fld id="{6F025AEB-F4A8-46C5-A8C7-DE08F03EBF12}" type="slidenum">
              <a:rPr lang="fr-FR" smtClean="0"/>
              <a:t>‹N°›</a:t>
            </a:fld>
            <a:endParaRPr lang="fr-FR"/>
          </a:p>
        </p:txBody>
      </p:sp>
    </p:spTree>
    <p:extLst>
      <p:ext uri="{BB962C8B-B14F-4D97-AF65-F5344CB8AC3E}">
        <p14:creationId xmlns:p14="http://schemas.microsoft.com/office/powerpoint/2010/main" val="3223570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DC6FC3-9E90-06E7-30D5-54D8B3FA6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CE7C5E1-A9AA-B897-976A-5930C651BA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C3F35F-8BEE-1AAB-1C51-A4D475A78C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0732F6-4F46-4E09-AD2E-89D3868C6100}" type="datetimeFigureOut">
              <a:rPr lang="fr-FR" smtClean="0"/>
              <a:t>19/10/2023</a:t>
            </a:fld>
            <a:endParaRPr lang="fr-FR"/>
          </a:p>
        </p:txBody>
      </p:sp>
      <p:sp>
        <p:nvSpPr>
          <p:cNvPr id="5" name="Espace réservé du pied de page 4">
            <a:extLst>
              <a:ext uri="{FF2B5EF4-FFF2-40B4-BE49-F238E27FC236}">
                <a16:creationId xmlns:a16="http://schemas.microsoft.com/office/drawing/2014/main" id="{10AF0088-797C-02D6-06C7-3765FD4983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981BCB8-DED6-06EC-1251-81E6597B07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25AEB-F4A8-46C5-A8C7-DE08F03EBF12}" type="slidenum">
              <a:rPr lang="fr-FR" smtClean="0"/>
              <a:t>‹N°›</a:t>
            </a:fld>
            <a:endParaRPr lang="fr-FR"/>
          </a:p>
        </p:txBody>
      </p:sp>
    </p:spTree>
    <p:extLst>
      <p:ext uri="{BB962C8B-B14F-4D97-AF65-F5344CB8AC3E}">
        <p14:creationId xmlns:p14="http://schemas.microsoft.com/office/powerpoint/2010/main" val="3332774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slide" Target="slide8.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40.png"/><Relationship Id="rId5" Type="http://schemas.openxmlformats.org/officeDocument/2006/relationships/image" Target="../media/image20.png"/><Relationship Id="rId10" Type="http://schemas.openxmlformats.org/officeDocument/2006/relationships/slide" Target="slide14.xml"/><Relationship Id="rId4" Type="http://schemas.openxmlformats.org/officeDocument/2006/relationships/slide" Target="slide2.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png"/><Relationship Id="rId7" Type="http://schemas.openxmlformats.org/officeDocument/2006/relationships/slide" Target="slide6.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0.png"/><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image" Target="../media/image15.png"/><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18.png"/><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ersonne, habits, texte, écriture manuscrite&#10;&#10;Description générée automatiquement">
            <a:extLst>
              <a:ext uri="{FF2B5EF4-FFF2-40B4-BE49-F238E27FC236}">
                <a16:creationId xmlns:a16="http://schemas.microsoft.com/office/drawing/2014/main" id="{92FD8121-5536-BA5F-FFC2-A2A1B39402D3}"/>
              </a:ext>
            </a:extLst>
          </p:cNvPr>
          <p:cNvPicPr>
            <a:picLocks noChangeAspect="1"/>
          </p:cNvPicPr>
          <p:nvPr/>
        </p:nvPicPr>
        <p:blipFill rotWithShape="1">
          <a:blip r:embed="rId2"/>
          <a:srcRect t="6195" b="5921"/>
          <a:stretch/>
        </p:blipFill>
        <p:spPr>
          <a:xfrm>
            <a:off x="-2822" y="0"/>
            <a:ext cx="12197644" cy="6864344"/>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0"/>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524000" y="324922"/>
            <a:ext cx="9144000" cy="1014781"/>
          </a:xfrm>
        </p:spPr>
        <p:txBody>
          <a:bodyPr>
            <a:normAutofit fontScale="90000"/>
          </a:bodyPr>
          <a:lstStyle/>
          <a:p>
            <a:r>
              <a:rPr lang="fr-FR" dirty="0">
                <a:solidFill>
                  <a:schemeClr val="bg1"/>
                </a:solidFill>
              </a:rPr>
              <a:t>Qui êtes-vous?</a:t>
            </a:r>
            <a:br>
              <a:rPr lang="fr-FR" dirty="0">
                <a:solidFill>
                  <a:schemeClr val="bg1"/>
                </a:solidFill>
              </a:rPr>
            </a:br>
            <a:r>
              <a:rPr lang="fr-FR" sz="3100" i="1" dirty="0">
                <a:solidFill>
                  <a:schemeClr val="bg1"/>
                </a:solidFill>
              </a:rPr>
              <a:t>Choisissez une bulle</a:t>
            </a:r>
            <a:endParaRPr lang="fr-FR" i="1" dirty="0">
              <a:solidFill>
                <a:schemeClr val="bg1"/>
              </a:solidFill>
              <a:cs typeface="Calibri Light"/>
            </a:endParaRPr>
          </a:p>
        </p:txBody>
      </p:sp>
      <mc:AlternateContent xmlns:mc="http://schemas.openxmlformats.org/markup-compatibility/2006" xmlns:psez="http://schemas.microsoft.com/office/powerpoint/2016/sectionzoom">
        <mc:Choice Requires="psez">
          <p:graphicFrame>
            <p:nvGraphicFramePr>
              <p:cNvPr id="5" name="Zoom de section 4">
                <a:extLst>
                  <a:ext uri="{FF2B5EF4-FFF2-40B4-BE49-F238E27FC236}">
                    <a16:creationId xmlns:a16="http://schemas.microsoft.com/office/drawing/2014/main" id="{AC3A49A7-4899-4A22-B470-109F78FA134B}"/>
                  </a:ext>
                </a:extLst>
              </p:cNvPr>
              <p:cNvGraphicFramePr>
                <a:graphicFrameLocks noChangeAspect="1"/>
              </p:cNvGraphicFramePr>
              <p:nvPr>
                <p:extLst>
                  <p:ext uri="{D42A27DB-BD31-4B8C-83A1-F6EECF244321}">
                    <p14:modId xmlns:p14="http://schemas.microsoft.com/office/powerpoint/2010/main" val="112484476"/>
                  </p:ext>
                </p:extLst>
              </p:nvPr>
            </p:nvGraphicFramePr>
            <p:xfrm>
              <a:off x="4117951" y="2986992"/>
              <a:ext cx="3953275" cy="2223717"/>
            </p:xfrm>
            <a:graphic>
              <a:graphicData uri="http://schemas.microsoft.com/office/powerpoint/2016/sectionzoom">
                <psez:sectionZm>
                  <psez:sectionZmObj sectionId="{77AB9CBE-94FF-4670-BD38-A3463D7465D1}">
                    <psez:zmPr id="{53D1E712-E73A-45A3-96B5-EEE17231A6AF}" transitionDur="1000" showBg="0">
                      <p166:blipFill xmlns:p166="http://schemas.microsoft.com/office/powerpoint/2016/6/main">
                        <a:blip r:embed="rId3"/>
                        <a:stretch>
                          <a:fillRect/>
                        </a:stretch>
                      </p166:blipFill>
                      <p166:spPr xmlns:p166="http://schemas.microsoft.com/office/powerpoint/2016/6/main">
                        <a:xfrm>
                          <a:off x="0" y="0"/>
                          <a:ext cx="3953275" cy="2223717"/>
                        </a:xfrm>
                        <a:prstGeom prst="rect">
                          <a:avLst/>
                        </a:prstGeom>
                      </p166:spPr>
                    </psez:zmPr>
                  </psez:sectionZmObj>
                </psez:sectionZm>
              </a:graphicData>
            </a:graphic>
          </p:graphicFrame>
        </mc:Choice>
        <mc:Fallback xmlns="">
          <p:pic>
            <p:nvPicPr>
              <p:cNvPr id="5" name="Zoom de section 4">
                <a:hlinkClick r:id="rId4" action="ppaction://hlinksldjump"/>
                <a:extLst>
                  <a:ext uri="{FF2B5EF4-FFF2-40B4-BE49-F238E27FC236}">
                    <a16:creationId xmlns:a16="http://schemas.microsoft.com/office/drawing/2014/main" id="{AC3A49A7-4899-4A22-B470-109F78FA134B}"/>
                  </a:ext>
                </a:extLst>
              </p:cNvPr>
              <p:cNvPicPr>
                <a:picLocks noGrp="1" noRot="1" noChangeAspect="1" noMove="1" noResize="1" noEditPoints="1" noAdjustHandles="1" noChangeArrowheads="1" noChangeShapeType="1"/>
              </p:cNvPicPr>
              <p:nvPr/>
            </p:nvPicPr>
            <p:blipFill>
              <a:blip r:embed="rId5"/>
              <a:stretch>
                <a:fillRect/>
              </a:stretch>
            </p:blipFill>
            <p:spPr>
              <a:xfrm>
                <a:off x="4117951" y="2986992"/>
                <a:ext cx="3953275" cy="2223717"/>
              </a:xfrm>
              <a:prstGeom prst="rect">
                <a:avLst/>
              </a:prstGeom>
            </p:spPr>
          </p:pic>
        </mc:Fallback>
      </mc:AlternateContent>
      <mc:AlternateContent xmlns:mc="http://schemas.openxmlformats.org/markup-compatibility/2006" xmlns:psez="http://schemas.microsoft.com/office/powerpoint/2016/sectionzoom">
        <mc:Choice Requires="psez">
          <p:graphicFrame>
            <p:nvGraphicFramePr>
              <p:cNvPr id="8" name="Zoom de section 7">
                <a:extLst>
                  <a:ext uri="{FF2B5EF4-FFF2-40B4-BE49-F238E27FC236}">
                    <a16:creationId xmlns:a16="http://schemas.microsoft.com/office/drawing/2014/main" id="{BE89198B-0F6E-4741-904B-4D7EF1E7B616}"/>
                  </a:ext>
                </a:extLst>
              </p:cNvPr>
              <p:cNvGraphicFramePr>
                <a:graphicFrameLocks noChangeAspect="1"/>
              </p:cNvGraphicFramePr>
              <p:nvPr>
                <p:extLst>
                  <p:ext uri="{D42A27DB-BD31-4B8C-83A1-F6EECF244321}">
                    <p14:modId xmlns:p14="http://schemas.microsoft.com/office/powerpoint/2010/main" val="1491797593"/>
                  </p:ext>
                </p:extLst>
              </p:nvPr>
            </p:nvGraphicFramePr>
            <p:xfrm>
              <a:off x="8468720" y="2986993"/>
              <a:ext cx="3953273" cy="2223717"/>
            </p:xfrm>
            <a:graphic>
              <a:graphicData uri="http://schemas.microsoft.com/office/powerpoint/2016/sectionzoom">
                <psez:sectionZm>
                  <psez:sectionZmObj sectionId="{8A03589E-2A77-40B4-B319-9E6E5BCF4DD1}">
                    <psez:zmPr id="{D1E0A09E-214F-4AAB-97B1-179AE95EE1F0}" transitionDur="1000" showBg="0">
                      <p166:blipFill xmlns:p166="http://schemas.microsoft.com/office/powerpoint/2016/6/main">
                        <a:blip r:embed="rId6"/>
                        <a:stretch>
                          <a:fillRect/>
                        </a:stretch>
                      </p166:blipFill>
                      <p166:spPr xmlns:p166="http://schemas.microsoft.com/office/powerpoint/2016/6/main">
                        <a:xfrm>
                          <a:off x="0" y="0"/>
                          <a:ext cx="3953273" cy="2223717"/>
                        </a:xfrm>
                        <a:prstGeom prst="rect">
                          <a:avLst/>
                        </a:prstGeom>
                      </p166:spPr>
                    </psez:zmPr>
                  </psez:sectionZmObj>
                </psez:sectionZm>
              </a:graphicData>
            </a:graphic>
          </p:graphicFrame>
        </mc:Choice>
        <mc:Fallback xmlns="">
          <p:pic>
            <p:nvPicPr>
              <p:cNvPr id="8" name="Zoom de section 7">
                <a:hlinkClick r:id="rId7" action="ppaction://hlinksldjump"/>
                <a:extLst>
                  <a:ext uri="{FF2B5EF4-FFF2-40B4-BE49-F238E27FC236}">
                    <a16:creationId xmlns:a16="http://schemas.microsoft.com/office/drawing/2014/main" id="{BE89198B-0F6E-4741-904B-4D7EF1E7B616}"/>
                  </a:ext>
                </a:extLst>
              </p:cNvPr>
              <p:cNvPicPr>
                <a:picLocks noGrp="1" noRot="1" noChangeAspect="1" noMove="1" noResize="1" noEditPoints="1" noAdjustHandles="1" noChangeArrowheads="1" noChangeShapeType="1"/>
              </p:cNvPicPr>
              <p:nvPr/>
            </p:nvPicPr>
            <p:blipFill>
              <a:blip r:embed="rId8"/>
              <a:stretch>
                <a:fillRect/>
              </a:stretch>
            </p:blipFill>
            <p:spPr>
              <a:xfrm>
                <a:off x="8468720" y="2986993"/>
                <a:ext cx="3953273" cy="2223717"/>
              </a:xfrm>
              <a:prstGeom prst="rect">
                <a:avLst/>
              </a:prstGeom>
            </p:spPr>
          </p:pic>
        </mc:Fallback>
      </mc:AlternateContent>
      <mc:AlternateContent xmlns:mc="http://schemas.openxmlformats.org/markup-compatibility/2006" xmlns:psez="http://schemas.microsoft.com/office/powerpoint/2016/sectionzoom">
        <mc:Choice Requires="psez">
          <p:graphicFrame>
            <p:nvGraphicFramePr>
              <p:cNvPr id="10" name="Zoom de section 9">
                <a:extLst>
                  <a:ext uri="{FF2B5EF4-FFF2-40B4-BE49-F238E27FC236}">
                    <a16:creationId xmlns:a16="http://schemas.microsoft.com/office/drawing/2014/main" id="{C4DAD0BD-9B1B-4866-B887-08D8029E31E5}"/>
                  </a:ext>
                </a:extLst>
              </p:cNvPr>
              <p:cNvGraphicFramePr>
                <a:graphicFrameLocks noChangeAspect="1"/>
              </p:cNvGraphicFramePr>
              <p:nvPr>
                <p:extLst>
                  <p:ext uri="{D42A27DB-BD31-4B8C-83A1-F6EECF244321}">
                    <p14:modId xmlns:p14="http://schemas.microsoft.com/office/powerpoint/2010/main" val="28062264"/>
                  </p:ext>
                </p:extLst>
              </p:nvPr>
            </p:nvGraphicFramePr>
            <p:xfrm>
              <a:off x="82338" y="2986993"/>
              <a:ext cx="3953275" cy="2223717"/>
            </p:xfrm>
            <a:graphic>
              <a:graphicData uri="http://schemas.microsoft.com/office/powerpoint/2016/sectionzoom">
                <psez:sectionZm>
                  <psez:sectionZmObj sectionId="{95BB0AF2-0022-4416-AC6B-DBFB380CFD56}">
                    <psez:zmPr id="{1EDB79F9-F5EA-481D-81F2-DFD59A834E25}" transitionDur="1000" showBg="0">
                      <p166:blipFill xmlns:p166="http://schemas.microsoft.com/office/powerpoint/2016/6/main">
                        <a:blip r:embed="rId9"/>
                        <a:stretch>
                          <a:fillRect/>
                        </a:stretch>
                      </p166:blipFill>
                      <p166:spPr xmlns:p166="http://schemas.microsoft.com/office/powerpoint/2016/6/main">
                        <a:xfrm>
                          <a:off x="0" y="0"/>
                          <a:ext cx="3953275" cy="2223717"/>
                        </a:xfrm>
                        <a:prstGeom prst="rect">
                          <a:avLst/>
                        </a:prstGeom>
                      </p166:spPr>
                    </psez:zmPr>
                  </psez:sectionZmObj>
                </psez:sectionZm>
              </a:graphicData>
            </a:graphic>
          </p:graphicFrame>
        </mc:Choice>
        <mc:Fallback xmlns="">
          <p:pic>
            <p:nvPicPr>
              <p:cNvPr id="10" name="Zoom de section 9">
                <a:hlinkClick r:id="rId10" action="ppaction://hlinksldjump"/>
                <a:extLst>
                  <a:ext uri="{FF2B5EF4-FFF2-40B4-BE49-F238E27FC236}">
                    <a16:creationId xmlns:a16="http://schemas.microsoft.com/office/drawing/2014/main" id="{C4DAD0BD-9B1B-4866-B887-08D8029E31E5}"/>
                  </a:ext>
                </a:extLst>
              </p:cNvPr>
              <p:cNvPicPr>
                <a:picLocks noGrp="1" noRot="1" noChangeAspect="1" noMove="1" noResize="1" noEditPoints="1" noAdjustHandles="1" noChangeArrowheads="1" noChangeShapeType="1"/>
              </p:cNvPicPr>
              <p:nvPr/>
            </p:nvPicPr>
            <p:blipFill>
              <a:blip r:embed="rId11"/>
              <a:stretch>
                <a:fillRect/>
              </a:stretch>
            </p:blipFill>
            <p:spPr>
              <a:xfrm>
                <a:off x="82338" y="2986993"/>
                <a:ext cx="3953275" cy="2223717"/>
              </a:xfrm>
              <a:prstGeom prst="rect">
                <a:avLst/>
              </a:prstGeom>
            </p:spPr>
          </p:pic>
        </mc:Fallback>
      </mc:AlternateContent>
      <p:sp>
        <p:nvSpPr>
          <p:cNvPr id="4" name="Flèche : haut 3">
            <a:extLst>
              <a:ext uri="{FF2B5EF4-FFF2-40B4-BE49-F238E27FC236}">
                <a16:creationId xmlns:a16="http://schemas.microsoft.com/office/drawing/2014/main" id="{9F803980-1466-8895-B412-FB8465D6720C}"/>
              </a:ext>
            </a:extLst>
          </p:cNvPr>
          <p:cNvSpPr/>
          <p:nvPr/>
        </p:nvSpPr>
        <p:spPr>
          <a:xfrm>
            <a:off x="1860855" y="5342734"/>
            <a:ext cx="396240" cy="111389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 haut 5">
            <a:extLst>
              <a:ext uri="{FF2B5EF4-FFF2-40B4-BE49-F238E27FC236}">
                <a16:creationId xmlns:a16="http://schemas.microsoft.com/office/drawing/2014/main" id="{4597A1BB-4219-DCCD-51B3-92BD9D9FF387}"/>
              </a:ext>
            </a:extLst>
          </p:cNvPr>
          <p:cNvSpPr/>
          <p:nvPr/>
        </p:nvSpPr>
        <p:spPr>
          <a:xfrm>
            <a:off x="5896468" y="5342735"/>
            <a:ext cx="396240" cy="111389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haut 8">
            <a:extLst>
              <a:ext uri="{FF2B5EF4-FFF2-40B4-BE49-F238E27FC236}">
                <a16:creationId xmlns:a16="http://schemas.microsoft.com/office/drawing/2014/main" id="{AA368E5A-96B6-531E-B414-9B4C2F394CE9}"/>
              </a:ext>
            </a:extLst>
          </p:cNvPr>
          <p:cNvSpPr/>
          <p:nvPr/>
        </p:nvSpPr>
        <p:spPr>
          <a:xfrm>
            <a:off x="10271760" y="5342736"/>
            <a:ext cx="396240" cy="111389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52951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6000" dirty="0">
                <a:latin typeface="Copperplate Gothic Bold" panose="020E0705020206020404" pitchFamily="34" charset="0"/>
                <a:cs typeface="Calibri"/>
              </a:rPr>
              <a:t>Victime</a:t>
            </a:r>
            <a:endParaRPr lang="fr-FR" sz="6000" dirty="0">
              <a:latin typeface="Copperplate Gothic Bold" panose="020E0705020206020404" pitchFamily="34" charset="0"/>
            </a:endParaRPr>
          </a:p>
        </p:txBody>
      </p:sp>
      <p:sp>
        <p:nvSpPr>
          <p:cNvPr id="3" name="Ellipse 2">
            <a:extLst>
              <a:ext uri="{FF2B5EF4-FFF2-40B4-BE49-F238E27FC236}">
                <a16:creationId xmlns:a16="http://schemas.microsoft.com/office/drawing/2014/main" id="{CB8DE8A3-5B66-14EE-DDA6-A878502E9265}"/>
              </a:ext>
            </a:extLst>
          </p:cNvPr>
          <p:cNvSpPr/>
          <p:nvPr/>
        </p:nvSpPr>
        <p:spPr>
          <a:xfrm>
            <a:off x="-3211044" y="-2109325"/>
            <a:ext cx="18348315" cy="11294918"/>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lvl="1"/>
            <a:endParaRPr lang="fr-FR" dirty="0">
              <a:cs typeface="Calibri"/>
            </a:endParaRPr>
          </a:p>
        </p:txBody>
      </p:sp>
    </p:spTree>
    <p:extLst>
      <p:ext uri="{BB962C8B-B14F-4D97-AF65-F5344CB8AC3E}">
        <p14:creationId xmlns:p14="http://schemas.microsoft.com/office/powerpoint/2010/main" val="2264393871"/>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personne, habits, texte, écriture manuscrite&#10;&#10;Description générée automatiquement">
            <a:extLst>
              <a:ext uri="{FF2B5EF4-FFF2-40B4-BE49-F238E27FC236}">
                <a16:creationId xmlns:a16="http://schemas.microsoft.com/office/drawing/2014/main" id="{E106CA77-5E2B-9FC3-D6D3-B1175E702B11}"/>
              </a:ext>
            </a:extLst>
          </p:cNvPr>
          <p:cNvPicPr>
            <a:picLocks noChangeAspect="1"/>
          </p:cNvPicPr>
          <p:nvPr/>
        </p:nvPicPr>
        <p:blipFill rotWithShape="1">
          <a:blip r:embed="rId2"/>
          <a:srcRect t="5997" b="5403"/>
          <a:stretch/>
        </p:blipFill>
        <p:spPr>
          <a:xfrm>
            <a:off x="0" y="0"/>
            <a:ext cx="12192000" cy="6912710"/>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0"/>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524000" y="324922"/>
            <a:ext cx="9144000" cy="1014781"/>
          </a:xfrm>
        </p:spPr>
        <p:txBody>
          <a:bodyPr>
            <a:normAutofit fontScale="90000"/>
          </a:bodyPr>
          <a:lstStyle/>
          <a:p>
            <a:r>
              <a:rPr lang="fr-FR" dirty="0">
                <a:solidFill>
                  <a:schemeClr val="bg1"/>
                </a:solidFill>
              </a:rPr>
              <a:t>Vous vous faites harcelés</a:t>
            </a:r>
            <a:br>
              <a:rPr lang="fr-FR" dirty="0">
                <a:solidFill>
                  <a:schemeClr val="bg1"/>
                </a:solidFill>
              </a:rPr>
            </a:br>
            <a:r>
              <a:rPr lang="fr-FR" sz="3100" i="1" dirty="0">
                <a:solidFill>
                  <a:schemeClr val="bg1"/>
                </a:solidFill>
              </a:rPr>
              <a:t>Choisissez une bulle</a:t>
            </a:r>
            <a:endParaRPr lang="fr-FR" dirty="0">
              <a:solidFill>
                <a:schemeClr val="bg1"/>
              </a:solidFill>
              <a:cs typeface="Calibri Light"/>
            </a:endParaRPr>
          </a:p>
        </p:txBody>
      </p:sp>
      <mc:AlternateContent xmlns:mc="http://schemas.openxmlformats.org/markup-compatibility/2006" xmlns:psez="http://schemas.microsoft.com/office/powerpoint/2016/sectionzoom">
        <mc:Choice Requires="psez">
          <p:graphicFrame>
            <p:nvGraphicFramePr>
              <p:cNvPr id="8" name="Zoom de section 7">
                <a:extLst>
                  <a:ext uri="{FF2B5EF4-FFF2-40B4-BE49-F238E27FC236}">
                    <a16:creationId xmlns:a16="http://schemas.microsoft.com/office/drawing/2014/main" id="{B800D21F-81B6-4B0C-864A-C06589CBB0C9}"/>
                  </a:ext>
                </a:extLst>
              </p:cNvPr>
              <p:cNvGraphicFramePr>
                <a:graphicFrameLocks noChangeAspect="1"/>
              </p:cNvGraphicFramePr>
              <p:nvPr>
                <p:extLst>
                  <p:ext uri="{D42A27DB-BD31-4B8C-83A1-F6EECF244321}">
                    <p14:modId xmlns:p14="http://schemas.microsoft.com/office/powerpoint/2010/main" val="2325949179"/>
                  </p:ext>
                </p:extLst>
              </p:nvPr>
            </p:nvGraphicFramePr>
            <p:xfrm>
              <a:off x="664888" y="2382983"/>
              <a:ext cx="5660636" cy="3184108"/>
            </p:xfrm>
            <a:graphic>
              <a:graphicData uri="http://schemas.microsoft.com/office/powerpoint/2016/sectionzoom">
                <psez:sectionZm>
                  <psez:sectionZmObj sectionId="{645A795E-F38B-4340-A1D9-7210A3CB9AEA}">
                    <psez:zmPr id="{9B2A4FB5-2983-4890-B3EC-0952E9216451}" transitionDur="1000" showBg="0">
                      <p166:blipFill xmlns:p166="http://schemas.microsoft.com/office/powerpoint/2016/6/main">
                        <a:blip r:embed="rId3"/>
                        <a:stretch>
                          <a:fillRect/>
                        </a:stretch>
                      </p166:blipFill>
                      <p166:spPr xmlns:p166="http://schemas.microsoft.com/office/powerpoint/2016/6/main">
                        <a:xfrm>
                          <a:off x="0" y="0"/>
                          <a:ext cx="5660636" cy="3184108"/>
                        </a:xfrm>
                        <a:prstGeom prst="rect">
                          <a:avLst/>
                        </a:prstGeom>
                      </p166:spPr>
                    </psez:zmPr>
                  </psez:sectionZmObj>
                </psez:sectionZm>
              </a:graphicData>
            </a:graphic>
          </p:graphicFrame>
        </mc:Choice>
        <mc:Fallback xmlns="">
          <p:pic>
            <p:nvPicPr>
              <p:cNvPr id="8" name="Zoom de section 7">
                <a:hlinkClick r:id="rId4" action="ppaction://hlinksldjump"/>
                <a:extLst>
                  <a:ext uri="{FF2B5EF4-FFF2-40B4-BE49-F238E27FC236}">
                    <a16:creationId xmlns:a16="http://schemas.microsoft.com/office/drawing/2014/main" id="{B800D21F-81B6-4B0C-864A-C06589CBB0C9}"/>
                  </a:ext>
                </a:extLst>
              </p:cNvPr>
              <p:cNvPicPr>
                <a:picLocks noGrp="1" noRot="1" noChangeAspect="1" noMove="1" noResize="1" noEditPoints="1" noAdjustHandles="1" noChangeArrowheads="1" noChangeShapeType="1"/>
              </p:cNvPicPr>
              <p:nvPr/>
            </p:nvPicPr>
            <p:blipFill>
              <a:blip r:embed="rId5"/>
              <a:stretch>
                <a:fillRect/>
              </a:stretch>
            </p:blipFill>
            <p:spPr>
              <a:xfrm>
                <a:off x="664888" y="2382983"/>
                <a:ext cx="5660636" cy="3184108"/>
              </a:xfrm>
              <a:prstGeom prst="rect">
                <a:avLst/>
              </a:prstGeom>
            </p:spPr>
          </p:pic>
        </mc:Fallback>
      </mc:AlternateContent>
      <mc:AlternateContent xmlns:mc="http://schemas.openxmlformats.org/markup-compatibility/2006" xmlns:psez="http://schemas.microsoft.com/office/powerpoint/2016/sectionzoom">
        <mc:Choice Requires="psez">
          <p:graphicFrame>
            <p:nvGraphicFramePr>
              <p:cNvPr id="11" name="Zoom de section 10">
                <a:extLst>
                  <a:ext uri="{FF2B5EF4-FFF2-40B4-BE49-F238E27FC236}">
                    <a16:creationId xmlns:a16="http://schemas.microsoft.com/office/drawing/2014/main" id="{2C3C68FB-87C6-4D28-9F5B-6C6DC54F479C}"/>
                  </a:ext>
                </a:extLst>
              </p:cNvPr>
              <p:cNvGraphicFramePr>
                <a:graphicFrameLocks noChangeAspect="1"/>
              </p:cNvGraphicFramePr>
              <p:nvPr>
                <p:extLst>
                  <p:ext uri="{D42A27DB-BD31-4B8C-83A1-F6EECF244321}">
                    <p14:modId xmlns:p14="http://schemas.microsoft.com/office/powerpoint/2010/main" val="878605594"/>
                  </p:ext>
                </p:extLst>
              </p:nvPr>
            </p:nvGraphicFramePr>
            <p:xfrm>
              <a:off x="5506129" y="2382983"/>
              <a:ext cx="5660636" cy="3184108"/>
            </p:xfrm>
            <a:graphic>
              <a:graphicData uri="http://schemas.microsoft.com/office/powerpoint/2016/sectionzoom">
                <psez:sectionZm>
                  <psez:sectionZmObj sectionId="{DAC42125-69C0-4A64-B396-AE52D8D9B3B8}">
                    <psez:zmPr id="{9D2944EE-560C-4E6E-8139-BCBCF61F8F0A}" transitionDur="1000" showBg="0">
                      <p166:blipFill xmlns:p166="http://schemas.microsoft.com/office/powerpoint/2016/6/main">
                        <a:blip r:embed="rId6"/>
                        <a:stretch>
                          <a:fillRect/>
                        </a:stretch>
                      </p166:blipFill>
                      <p166:spPr xmlns:p166="http://schemas.microsoft.com/office/powerpoint/2016/6/main">
                        <a:xfrm>
                          <a:off x="0" y="0"/>
                          <a:ext cx="5660636" cy="3184108"/>
                        </a:xfrm>
                        <a:prstGeom prst="rect">
                          <a:avLst/>
                        </a:prstGeom>
                      </p166:spPr>
                    </psez:zmPr>
                  </psez:sectionZmObj>
                </psez:sectionZm>
              </a:graphicData>
            </a:graphic>
          </p:graphicFrame>
        </mc:Choice>
        <mc:Fallback xmlns="">
          <p:pic>
            <p:nvPicPr>
              <p:cNvPr id="11" name="Zoom de section 10">
                <a:hlinkClick r:id="rId7" action="ppaction://hlinksldjump"/>
                <a:extLst>
                  <a:ext uri="{FF2B5EF4-FFF2-40B4-BE49-F238E27FC236}">
                    <a16:creationId xmlns:a16="http://schemas.microsoft.com/office/drawing/2014/main" id="{2C3C68FB-87C6-4D28-9F5B-6C6DC54F479C}"/>
                  </a:ext>
                </a:extLst>
              </p:cNvPr>
              <p:cNvPicPr>
                <a:picLocks noGrp="1" noRot="1" noChangeAspect="1" noMove="1" noResize="1" noEditPoints="1" noAdjustHandles="1" noChangeArrowheads="1" noChangeShapeType="1"/>
              </p:cNvPicPr>
              <p:nvPr/>
            </p:nvPicPr>
            <p:blipFill>
              <a:blip r:embed="rId8"/>
              <a:stretch>
                <a:fillRect/>
              </a:stretch>
            </p:blipFill>
            <p:spPr>
              <a:xfrm>
                <a:off x="5506129" y="2382983"/>
                <a:ext cx="5660636" cy="3184108"/>
              </a:xfrm>
              <a:prstGeom prst="rect">
                <a:avLst/>
              </a:prstGeom>
            </p:spPr>
          </p:pic>
        </mc:Fallback>
      </mc:AlternateContent>
      <p:sp>
        <p:nvSpPr>
          <p:cNvPr id="3" name="Ellipse 2">
            <a:extLst>
              <a:ext uri="{FF2B5EF4-FFF2-40B4-BE49-F238E27FC236}">
                <a16:creationId xmlns:a16="http://schemas.microsoft.com/office/drawing/2014/main" id="{A4581CDC-85E7-B55C-2C89-628D42C4F3A0}"/>
              </a:ext>
            </a:extLst>
          </p:cNvPr>
          <p:cNvSpPr/>
          <p:nvPr/>
        </p:nvSpPr>
        <p:spPr>
          <a:xfrm>
            <a:off x="-2419350" y="-2952750"/>
            <a:ext cx="16840200" cy="12344400"/>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sz="6000" dirty="0">
              <a:latin typeface="Copperplate Gothic Bold" panose="020E0705020206020404" pitchFamily="34" charset="0"/>
            </a:endParaRPr>
          </a:p>
        </p:txBody>
      </p:sp>
      <p:sp>
        <p:nvSpPr>
          <p:cNvPr id="5" name="Ellipse 4">
            <a:extLst>
              <a:ext uri="{FF2B5EF4-FFF2-40B4-BE49-F238E27FC236}">
                <a16:creationId xmlns:a16="http://schemas.microsoft.com/office/drawing/2014/main" id="{6A4DB82E-9221-20AE-DB29-37A5F07846F3}"/>
              </a:ext>
            </a:extLst>
          </p:cNvPr>
          <p:cNvSpPr/>
          <p:nvPr/>
        </p:nvSpPr>
        <p:spPr>
          <a:xfrm>
            <a:off x="9215475" y="5713658"/>
            <a:ext cx="1452525"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choisir un autre personnage clique ici</a:t>
            </a:r>
          </a:p>
          <a:p>
            <a:pPr algn="ctr"/>
            <a:r>
              <a:rPr lang="fr-FR" sz="900" dirty="0">
                <a:latin typeface="Copperplate Gothic Bold" panose="020E0705020206020404" pitchFamily="34" charset="0"/>
                <a:cs typeface="Calibri"/>
                <a:sym typeface="Wingdings" panose="05000000000000000000" pitchFamily="2" charset="2"/>
              </a:rPr>
              <a:t></a:t>
            </a:r>
            <a:endParaRPr lang="fr-FR" sz="900" dirty="0">
              <a:latin typeface="Copperplate Gothic Bold" panose="020E0705020206020404" pitchFamily="34" charset="0"/>
            </a:endParaRPr>
          </a:p>
        </p:txBody>
      </p:sp>
      <p:sp>
        <p:nvSpPr>
          <p:cNvPr id="9" name="Bouton d’action : accueil 8">
            <a:hlinkClick r:id="" action="ppaction://hlinkshowjump?jump=firstslide" highlightClick="1"/>
            <a:extLst>
              <a:ext uri="{FF2B5EF4-FFF2-40B4-BE49-F238E27FC236}">
                <a16:creationId xmlns:a16="http://schemas.microsoft.com/office/drawing/2014/main" id="{DA754613-3087-A1E2-1D94-6B5EC0EF8CCF}"/>
              </a:ext>
            </a:extLst>
          </p:cNvPr>
          <p:cNvSpPr/>
          <p:nvPr/>
        </p:nvSpPr>
        <p:spPr>
          <a:xfrm>
            <a:off x="10756376" y="5790858"/>
            <a:ext cx="983974" cy="756731"/>
          </a:xfrm>
          <a:prstGeom prst="actionButtonHo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72842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103644" y="759542"/>
            <a:ext cx="7718938"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3200" dirty="0">
                <a:latin typeface="Copperplate Gothic Bold" panose="020E0705020206020404" pitchFamily="34" charset="0"/>
                <a:ea typeface="Adobe Gothic Std B" panose="020B0800000000000000" pitchFamily="34" charset="-128"/>
                <a:cs typeface="Calibri"/>
              </a:rPr>
              <a:t>Je n’en parle pas. Ça ira mieux demain</a:t>
            </a:r>
            <a:endParaRPr lang="fr-FR" sz="3200" dirty="0">
              <a:latin typeface="Copperplate Gothic Bold" panose="020E0705020206020404" pitchFamily="34" charset="0"/>
              <a:ea typeface="Adobe Gothic Std B" panose="020B0800000000000000" pitchFamily="34" charset="-128"/>
            </a:endParaRPr>
          </a:p>
        </p:txBody>
      </p:sp>
      <p:sp>
        <p:nvSpPr>
          <p:cNvPr id="2" name="Ellipse 1">
            <a:extLst>
              <a:ext uri="{FF2B5EF4-FFF2-40B4-BE49-F238E27FC236}">
                <a16:creationId xmlns:a16="http://schemas.microsoft.com/office/drawing/2014/main" id="{9028109C-9600-9ECE-B810-F7DB3CAD8668}"/>
              </a:ext>
            </a:extLst>
          </p:cNvPr>
          <p:cNvSpPr/>
          <p:nvPr/>
        </p:nvSpPr>
        <p:spPr>
          <a:xfrm>
            <a:off x="-3211044" y="-2109325"/>
            <a:ext cx="18348315" cy="11294918"/>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lvl="1"/>
            <a:endParaRPr lang="fr-FR" dirty="0">
              <a:cs typeface="Calibri"/>
            </a:endParaRPr>
          </a:p>
        </p:txBody>
      </p:sp>
    </p:spTree>
    <p:extLst>
      <p:ext uri="{BB962C8B-B14F-4D97-AF65-F5344CB8AC3E}">
        <p14:creationId xmlns:p14="http://schemas.microsoft.com/office/powerpoint/2010/main" val="126024031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ersonne, Visage humain, habits, Humain&#10;&#10;Description générée automatiquement">
            <a:extLst>
              <a:ext uri="{FF2B5EF4-FFF2-40B4-BE49-F238E27FC236}">
                <a16:creationId xmlns:a16="http://schemas.microsoft.com/office/drawing/2014/main" id="{24B77DA1-08CF-01FF-0FEE-DC483E7CE286}"/>
              </a:ext>
            </a:extLst>
          </p:cNvPr>
          <p:cNvPicPr>
            <a:picLocks noChangeAspect="1"/>
          </p:cNvPicPr>
          <p:nvPr/>
        </p:nvPicPr>
        <p:blipFill rotWithShape="1">
          <a:blip r:embed="rId2"/>
          <a:srcRect t="172" b="16200"/>
          <a:stretch/>
        </p:blipFill>
        <p:spPr>
          <a:xfrm>
            <a:off x="-2822" y="2108"/>
            <a:ext cx="12197644" cy="6876341"/>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14111"/>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787636" y="564886"/>
            <a:ext cx="10344633" cy="5728227"/>
          </a:xfrm>
        </p:spPr>
        <p:txBody>
          <a:bodyPr>
            <a:normAutofit fontScale="90000"/>
          </a:bodyPr>
          <a:lstStyle/>
          <a:p>
            <a:pPr algn="l"/>
            <a:br>
              <a:rPr lang="fr-FR" sz="5300" dirty="0">
                <a:solidFill>
                  <a:schemeClr val="bg1"/>
                </a:solidFill>
              </a:rPr>
            </a:br>
            <a:br>
              <a:rPr lang="fr-FR" sz="5300" dirty="0">
                <a:solidFill>
                  <a:schemeClr val="bg1"/>
                </a:solidFill>
              </a:rPr>
            </a:br>
            <a:br>
              <a:rPr lang="fr-FR" sz="4400" dirty="0">
                <a:solidFill>
                  <a:schemeClr val="bg1"/>
                </a:solidFill>
              </a:rPr>
            </a:br>
            <a:br>
              <a:rPr lang="fr-FR" sz="4400" dirty="0">
                <a:solidFill>
                  <a:schemeClr val="bg1"/>
                </a:solidFill>
              </a:rPr>
            </a:br>
            <a:r>
              <a:rPr lang="fr-FR" sz="4900" u="sng" dirty="0">
                <a:solidFill>
                  <a:schemeClr val="bg1"/>
                </a:solidFill>
              </a:rPr>
              <a:t>Nous ne vous conseillons pas ce choix.</a:t>
            </a:r>
            <a:br>
              <a:rPr lang="fr-FR" sz="4400" dirty="0">
                <a:solidFill>
                  <a:schemeClr val="bg1"/>
                </a:solidFill>
              </a:rPr>
            </a:br>
            <a:r>
              <a:rPr lang="fr-FR" sz="4000" dirty="0">
                <a:solidFill>
                  <a:schemeClr val="bg1"/>
                </a:solidFill>
              </a:rPr>
              <a:t>Votre mal être continuera d’augmenter, vous continuerez à vous faire harceler et vous pourriez développer des pensées suicidaires.</a:t>
            </a:r>
            <a:br>
              <a:rPr lang="fr-FR" sz="4400" dirty="0">
                <a:solidFill>
                  <a:schemeClr val="bg1"/>
                </a:solidFill>
              </a:rPr>
            </a:br>
            <a:br>
              <a:rPr lang="fr-FR" sz="4400" dirty="0">
                <a:solidFill>
                  <a:schemeClr val="bg1"/>
                </a:solidFill>
              </a:rPr>
            </a:br>
            <a:br>
              <a:rPr lang="fr-FR" dirty="0">
                <a:solidFill>
                  <a:schemeClr val="bg1"/>
                </a:solidFill>
              </a:rPr>
            </a:br>
            <a:r>
              <a:rPr lang="fr-FR" sz="4000" dirty="0">
                <a:solidFill>
                  <a:schemeClr val="bg1"/>
                </a:solidFill>
              </a:rPr>
              <a:t>En France, 700 000 élèves sont victimes de harcèlement scolaire chaque année. </a:t>
            </a:r>
            <a:br>
              <a:rPr lang="fr-FR" sz="4000" dirty="0">
                <a:solidFill>
                  <a:schemeClr val="bg1"/>
                </a:solidFill>
              </a:rPr>
            </a:br>
            <a:r>
              <a:rPr lang="fr-FR" sz="4000" dirty="0">
                <a:solidFill>
                  <a:schemeClr val="bg1"/>
                </a:solidFill>
              </a:rPr>
              <a:t>¼ des adolescents ont déjà pensé au suicide.</a:t>
            </a:r>
            <a:br>
              <a:rPr lang="fr-FR" sz="4000" dirty="0">
                <a:solidFill>
                  <a:schemeClr val="bg1"/>
                </a:solidFill>
              </a:rPr>
            </a:br>
            <a:r>
              <a:rPr lang="fr-FR" sz="4600" u="sng" dirty="0">
                <a:solidFill>
                  <a:schemeClr val="bg1"/>
                </a:solidFill>
              </a:rPr>
              <a:t>Vous devez en parler, chaque vie est précieuse. </a:t>
            </a:r>
          </a:p>
        </p:txBody>
      </p:sp>
      <p:sp>
        <p:nvSpPr>
          <p:cNvPr id="5" name="Ellipse 4">
            <a:extLst>
              <a:ext uri="{FF2B5EF4-FFF2-40B4-BE49-F238E27FC236}">
                <a16:creationId xmlns:a16="http://schemas.microsoft.com/office/drawing/2014/main" id="{97AD9E28-93B3-EE2C-6614-6F7AA0E3288C}"/>
              </a:ext>
            </a:extLst>
          </p:cNvPr>
          <p:cNvSpPr/>
          <p:nvPr/>
        </p:nvSpPr>
        <p:spPr>
          <a:xfrm>
            <a:off x="-3211044" y="-2109325"/>
            <a:ext cx="18348315" cy="11294918"/>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lvl="1"/>
            <a:endParaRPr lang="fr-FR" dirty="0">
              <a:cs typeface="Calibri"/>
            </a:endParaRPr>
          </a:p>
        </p:txBody>
      </p:sp>
      <p:pic>
        <p:nvPicPr>
          <p:cNvPr id="8" name="Graphique 7" descr="Fermer avec un remplissage uni">
            <a:extLst>
              <a:ext uri="{FF2B5EF4-FFF2-40B4-BE49-F238E27FC236}">
                <a16:creationId xmlns:a16="http://schemas.microsoft.com/office/drawing/2014/main" id="{7B18177E-E04E-70CE-F0D5-E59B6A2C9D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8439" y="634614"/>
            <a:ext cx="914400" cy="914400"/>
          </a:xfrm>
          <a:prstGeom prst="rect">
            <a:avLst/>
          </a:prstGeom>
        </p:spPr>
      </p:pic>
      <p:sp>
        <p:nvSpPr>
          <p:cNvPr id="9" name="Flèche : droite 8">
            <a:extLst>
              <a:ext uri="{FF2B5EF4-FFF2-40B4-BE49-F238E27FC236}">
                <a16:creationId xmlns:a16="http://schemas.microsoft.com/office/drawing/2014/main" id="{D7F15053-5560-D666-137A-012737E4EBA5}"/>
              </a:ext>
            </a:extLst>
          </p:cNvPr>
          <p:cNvSpPr/>
          <p:nvPr/>
        </p:nvSpPr>
        <p:spPr>
          <a:xfrm>
            <a:off x="813505" y="4179087"/>
            <a:ext cx="809915" cy="38196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1BDAF7DE-4D01-4F68-FC6F-12A41974F5E4}"/>
              </a:ext>
            </a:extLst>
          </p:cNvPr>
          <p:cNvSpPr/>
          <p:nvPr/>
        </p:nvSpPr>
        <p:spPr>
          <a:xfrm>
            <a:off x="142261" y="5827474"/>
            <a:ext cx="1232356"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continuer clique ici</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4177634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3200" dirty="0">
                <a:latin typeface="Copperplate Gothic Bold" panose="020E0705020206020404" pitchFamily="34" charset="0"/>
              </a:rPr>
              <a:t>Je demande de l’aide et j’en parle</a:t>
            </a:r>
          </a:p>
        </p:txBody>
      </p:sp>
    </p:spTree>
    <p:extLst>
      <p:ext uri="{BB962C8B-B14F-4D97-AF65-F5344CB8AC3E}">
        <p14:creationId xmlns:p14="http://schemas.microsoft.com/office/powerpoint/2010/main" val="1169775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ciel, plein air, Rétroéclairage, personne&#10;&#10;Description générée automatiquement">
            <a:extLst>
              <a:ext uri="{FF2B5EF4-FFF2-40B4-BE49-F238E27FC236}">
                <a16:creationId xmlns:a16="http://schemas.microsoft.com/office/drawing/2014/main" id="{F64D7C5A-14AD-2A35-778C-9AE13D6EB463}"/>
              </a:ext>
            </a:extLst>
          </p:cNvPr>
          <p:cNvPicPr>
            <a:picLocks noChangeAspect="1"/>
          </p:cNvPicPr>
          <p:nvPr/>
        </p:nvPicPr>
        <p:blipFill rotWithShape="1">
          <a:blip r:embed="rId2"/>
          <a:srcRect t="8080" b="7545"/>
          <a:stretch/>
        </p:blipFill>
        <p:spPr>
          <a:xfrm>
            <a:off x="-2822" y="0"/>
            <a:ext cx="12197644" cy="6870885"/>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0"/>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603022" y="1885534"/>
            <a:ext cx="9997440" cy="3099816"/>
          </a:xfrm>
        </p:spPr>
        <p:txBody>
          <a:bodyPr>
            <a:normAutofit fontScale="90000"/>
          </a:bodyPr>
          <a:lstStyle/>
          <a:p>
            <a:pPr algn="l"/>
            <a:r>
              <a:rPr lang="fr-FR" sz="4400" u="sng" dirty="0">
                <a:solidFill>
                  <a:schemeClr val="bg1"/>
                </a:solidFill>
              </a:rPr>
              <a:t>Vous avez fait le bon choix.</a:t>
            </a:r>
            <a:br>
              <a:rPr lang="fr-FR" sz="4800" dirty="0">
                <a:solidFill>
                  <a:schemeClr val="bg1"/>
                </a:solidFill>
              </a:rPr>
            </a:br>
            <a:r>
              <a:rPr lang="fr-FR" sz="3600" dirty="0">
                <a:solidFill>
                  <a:schemeClr val="bg1"/>
                </a:solidFill>
              </a:rPr>
              <a:t>Vous verrez votre harcèlement diminuer puis disparaître. </a:t>
            </a:r>
            <a:br>
              <a:rPr lang="fr-FR" sz="3600" dirty="0">
                <a:solidFill>
                  <a:schemeClr val="bg1"/>
                </a:solidFill>
              </a:rPr>
            </a:br>
            <a:r>
              <a:rPr lang="fr-FR" sz="3600" dirty="0">
                <a:solidFill>
                  <a:schemeClr val="bg1"/>
                </a:solidFill>
              </a:rPr>
              <a:t>Vous aiderez sûrement d’autres personnes à s’ouvrir et à parler davantage. </a:t>
            </a:r>
            <a:br>
              <a:rPr lang="fr-FR" sz="3600" dirty="0">
                <a:solidFill>
                  <a:schemeClr val="bg1"/>
                </a:solidFill>
              </a:rPr>
            </a:br>
            <a:r>
              <a:rPr lang="fr-FR" sz="3600" dirty="0">
                <a:solidFill>
                  <a:schemeClr val="bg1"/>
                </a:solidFill>
              </a:rPr>
              <a:t>Des vies pourront être sauvées.</a:t>
            </a:r>
            <a:endParaRPr lang="fr-FR" sz="4800" dirty="0">
              <a:solidFill>
                <a:schemeClr val="bg1"/>
              </a:solidFill>
            </a:endParaRPr>
          </a:p>
        </p:txBody>
      </p:sp>
      <p:sp>
        <p:nvSpPr>
          <p:cNvPr id="6" name="Ellipse 5">
            <a:extLst>
              <a:ext uri="{FF2B5EF4-FFF2-40B4-BE49-F238E27FC236}">
                <a16:creationId xmlns:a16="http://schemas.microsoft.com/office/drawing/2014/main" id="{577E3996-2928-BD25-842D-64E9A247A75A}"/>
              </a:ext>
            </a:extLst>
          </p:cNvPr>
          <p:cNvSpPr/>
          <p:nvPr/>
        </p:nvSpPr>
        <p:spPr>
          <a:xfrm>
            <a:off x="-2416018" y="-2569401"/>
            <a:ext cx="17083108" cy="12186315"/>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p:pic>
        <p:nvPicPr>
          <p:cNvPr id="5" name="Graphique 4" descr="Coche avec un remplissage uni">
            <a:extLst>
              <a:ext uri="{FF2B5EF4-FFF2-40B4-BE49-F238E27FC236}">
                <a16:creationId xmlns:a16="http://schemas.microsoft.com/office/drawing/2014/main" id="{C59B1C44-C1E7-208E-491E-3D2D761D82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1538" y="2521042"/>
            <a:ext cx="914400" cy="914400"/>
          </a:xfrm>
          <a:prstGeom prst="rect">
            <a:avLst/>
          </a:prstGeom>
        </p:spPr>
      </p:pic>
      <p:sp>
        <p:nvSpPr>
          <p:cNvPr id="3" name="Ellipse 2">
            <a:extLst>
              <a:ext uri="{FF2B5EF4-FFF2-40B4-BE49-F238E27FC236}">
                <a16:creationId xmlns:a16="http://schemas.microsoft.com/office/drawing/2014/main" id="{5B5ACEAC-FAFC-D726-3656-08B8F25151E6}"/>
              </a:ext>
            </a:extLst>
          </p:cNvPr>
          <p:cNvSpPr/>
          <p:nvPr/>
        </p:nvSpPr>
        <p:spPr>
          <a:xfrm>
            <a:off x="142261" y="5827474"/>
            <a:ext cx="1232356"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continuer clique ici</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4264804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623386" y="759542"/>
            <a:ext cx="6945228"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6000" dirty="0">
                <a:latin typeface="Copperplate Gothic Bold" panose="020E0705020206020404" pitchFamily="34" charset="0"/>
                <a:cs typeface="Calibri"/>
              </a:rPr>
              <a:t>Harceleur</a:t>
            </a:r>
            <a:endParaRPr lang="fr-FR" dirty="0">
              <a:latin typeface="Copperplate Gothic Bold" panose="020E0705020206020404" pitchFamily="34" charset="0"/>
              <a:cs typeface="Calibri" panose="020F0502020204030204"/>
            </a:endParaRPr>
          </a:p>
        </p:txBody>
      </p:sp>
    </p:spTree>
    <p:extLst>
      <p:ext uri="{BB962C8B-B14F-4D97-AF65-F5344CB8AC3E}">
        <p14:creationId xmlns:p14="http://schemas.microsoft.com/office/powerpoint/2010/main" val="1372901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personne, habits, texte, écriture manuscrite&#10;&#10;Description générée automatiquement">
            <a:extLst>
              <a:ext uri="{FF2B5EF4-FFF2-40B4-BE49-F238E27FC236}">
                <a16:creationId xmlns:a16="http://schemas.microsoft.com/office/drawing/2014/main" id="{23B2EA07-2D00-3F3C-4564-98CDFF14021A}"/>
              </a:ext>
            </a:extLst>
          </p:cNvPr>
          <p:cNvPicPr>
            <a:picLocks noChangeAspect="1"/>
          </p:cNvPicPr>
          <p:nvPr/>
        </p:nvPicPr>
        <p:blipFill rotWithShape="1">
          <a:blip r:embed="rId2"/>
          <a:srcRect t="5997" b="5403"/>
          <a:stretch/>
        </p:blipFill>
        <p:spPr>
          <a:xfrm>
            <a:off x="0" y="0"/>
            <a:ext cx="12192000" cy="6912710"/>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0"/>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524000" y="448210"/>
            <a:ext cx="9144000" cy="1926974"/>
          </a:xfrm>
        </p:spPr>
        <p:txBody>
          <a:bodyPr>
            <a:noAutofit/>
          </a:bodyPr>
          <a:lstStyle/>
          <a:p>
            <a:r>
              <a:rPr lang="fr-FR" sz="4400" dirty="0">
                <a:solidFill>
                  <a:schemeClr val="bg1"/>
                </a:solidFill>
              </a:rPr>
              <a:t>Vous vous moquez de quelqu’un de façon répétée. La personne se sent mal et se met à l’écart. Que faites-vous?</a:t>
            </a:r>
            <a:br>
              <a:rPr lang="fr-FR" sz="4400" dirty="0">
                <a:solidFill>
                  <a:schemeClr val="bg1"/>
                </a:solidFill>
              </a:rPr>
            </a:br>
            <a:r>
              <a:rPr lang="fr-FR" sz="2800" i="1" dirty="0">
                <a:solidFill>
                  <a:schemeClr val="bg1"/>
                </a:solidFill>
              </a:rPr>
              <a:t>Choisissez une bulle</a:t>
            </a:r>
            <a:endParaRPr lang="fr-FR" sz="4400" dirty="0">
              <a:solidFill>
                <a:schemeClr val="bg1"/>
              </a:solidFill>
            </a:endParaRPr>
          </a:p>
        </p:txBody>
      </p:sp>
      <p:sp>
        <p:nvSpPr>
          <p:cNvPr id="9" name="Ellipse 8">
            <a:extLst>
              <a:ext uri="{FF2B5EF4-FFF2-40B4-BE49-F238E27FC236}">
                <a16:creationId xmlns:a16="http://schemas.microsoft.com/office/drawing/2014/main" id="{373E0947-BFC1-5DA4-A0E1-9DC2B40AFACA}"/>
              </a:ext>
            </a:extLst>
          </p:cNvPr>
          <p:cNvSpPr/>
          <p:nvPr/>
        </p:nvSpPr>
        <p:spPr>
          <a:xfrm>
            <a:off x="-1901623" y="-3232498"/>
            <a:ext cx="16709298" cy="13149598"/>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mc:AlternateContent xmlns:mc="http://schemas.openxmlformats.org/markup-compatibility/2006">
        <mc:Choice xmlns:psez="http://schemas.microsoft.com/office/powerpoint/2016/sectionzoom" Requires="psez">
          <p:graphicFrame>
            <p:nvGraphicFramePr>
              <p:cNvPr id="8" name="Zoom de section 7">
                <a:extLst>
                  <a:ext uri="{FF2B5EF4-FFF2-40B4-BE49-F238E27FC236}">
                    <a16:creationId xmlns:a16="http://schemas.microsoft.com/office/drawing/2014/main" id="{C20EE5CC-2989-4404-842D-D3EEF914AF28}"/>
                  </a:ext>
                </a:extLst>
              </p:cNvPr>
              <p:cNvGraphicFramePr>
                <a:graphicFrameLocks noChangeAspect="1"/>
              </p:cNvGraphicFramePr>
              <p:nvPr>
                <p:extLst>
                  <p:ext uri="{D42A27DB-BD31-4B8C-83A1-F6EECF244321}">
                    <p14:modId xmlns:p14="http://schemas.microsoft.com/office/powerpoint/2010/main" val="4266246496"/>
                  </p:ext>
                </p:extLst>
              </p:nvPr>
            </p:nvGraphicFramePr>
            <p:xfrm>
              <a:off x="1116743" y="2452264"/>
              <a:ext cx="5470402" cy="3077101"/>
            </p:xfrm>
            <a:graphic>
              <a:graphicData uri="http://schemas.microsoft.com/office/powerpoint/2016/sectionzoom">
                <psez:sectionZm>
                  <psez:sectionZmObj sectionId="{F8623D5B-FCF3-4E23-A9A7-C63233FB8047}">
                    <psez:zmPr id="{CCE14F03-007E-47B7-AA34-03E1469012DE}" transitionDur="1000" showBg="0">
                      <p166:blipFill xmlns:p166="http://schemas.microsoft.com/office/powerpoint/2016/6/main">
                        <a:blip r:embed="rId3"/>
                        <a:stretch>
                          <a:fillRect/>
                        </a:stretch>
                      </p166:blipFill>
                      <p166:spPr xmlns:p166="http://schemas.microsoft.com/office/powerpoint/2016/6/main">
                        <a:xfrm>
                          <a:off x="0" y="0"/>
                          <a:ext cx="5470402" cy="3077101"/>
                        </a:xfrm>
                        <a:prstGeom prst="rect">
                          <a:avLst/>
                        </a:prstGeom>
                      </p166:spPr>
                    </psez:zmPr>
                  </psez:sectionZmObj>
                </psez:sectionZm>
              </a:graphicData>
            </a:graphic>
          </p:graphicFrame>
        </mc:Choice>
        <mc:Fallback>
          <p:pic>
            <p:nvPicPr>
              <p:cNvPr id="8" name="Zoom de section 7">
                <a:hlinkClick r:id="rId4" action="ppaction://hlinksldjump"/>
                <a:extLst>
                  <a:ext uri="{FF2B5EF4-FFF2-40B4-BE49-F238E27FC236}">
                    <a16:creationId xmlns:a16="http://schemas.microsoft.com/office/drawing/2014/main" id="{C20EE5CC-2989-4404-842D-D3EEF914AF28}"/>
                  </a:ext>
                </a:extLst>
              </p:cNvPr>
              <p:cNvPicPr>
                <a:picLocks noGrp="1" noRot="1" noChangeAspect="1" noMove="1" noResize="1" noEditPoints="1" noAdjustHandles="1" noChangeArrowheads="1" noChangeShapeType="1"/>
              </p:cNvPicPr>
              <p:nvPr/>
            </p:nvPicPr>
            <p:blipFill>
              <a:blip r:embed="rId3"/>
              <a:stretch>
                <a:fillRect/>
              </a:stretch>
            </p:blipFill>
            <p:spPr>
              <a:xfrm>
                <a:off x="1116743" y="2452264"/>
                <a:ext cx="5470402" cy="3077101"/>
              </a:xfrm>
              <a:prstGeom prst="rect">
                <a:avLst/>
              </a:prstGeom>
            </p:spPr>
          </p:pic>
        </mc:Fallback>
      </mc:AlternateContent>
      <mc:AlternateContent xmlns:mc="http://schemas.openxmlformats.org/markup-compatibility/2006">
        <mc:Choice xmlns:psez="http://schemas.microsoft.com/office/powerpoint/2016/sectionzoom" Requires="psez">
          <p:graphicFrame>
            <p:nvGraphicFramePr>
              <p:cNvPr id="11" name="Zoom de section 10">
                <a:extLst>
                  <a:ext uri="{FF2B5EF4-FFF2-40B4-BE49-F238E27FC236}">
                    <a16:creationId xmlns:a16="http://schemas.microsoft.com/office/drawing/2014/main" id="{306E2CC0-4987-41A2-B749-B7F3D456FC19}"/>
                  </a:ext>
                </a:extLst>
              </p:cNvPr>
              <p:cNvGraphicFramePr>
                <a:graphicFrameLocks noChangeAspect="1"/>
              </p:cNvGraphicFramePr>
              <p:nvPr>
                <p:extLst>
                  <p:ext uri="{D42A27DB-BD31-4B8C-83A1-F6EECF244321}">
                    <p14:modId xmlns:p14="http://schemas.microsoft.com/office/powerpoint/2010/main" val="2138692338"/>
                  </p:ext>
                </p:extLst>
              </p:nvPr>
            </p:nvGraphicFramePr>
            <p:xfrm>
              <a:off x="5640513" y="2489194"/>
              <a:ext cx="5324556" cy="2995063"/>
            </p:xfrm>
            <a:graphic>
              <a:graphicData uri="http://schemas.microsoft.com/office/powerpoint/2016/sectionzoom">
                <psez:sectionZm>
                  <psez:sectionZmObj sectionId="{16AB94E9-5482-4052-8B26-8336AB951795}">
                    <psez:zmPr id="{07AAC614-7386-41B5-9436-969EE563219A}" transitionDur="1000" showBg="0">
                      <p166:blipFill xmlns:p166="http://schemas.microsoft.com/office/powerpoint/2016/6/main">
                        <a:blip r:embed="rId5"/>
                        <a:stretch>
                          <a:fillRect/>
                        </a:stretch>
                      </p166:blipFill>
                      <p166:spPr xmlns:p166="http://schemas.microsoft.com/office/powerpoint/2016/6/main">
                        <a:xfrm>
                          <a:off x="0" y="0"/>
                          <a:ext cx="5324556" cy="2995063"/>
                        </a:xfrm>
                        <a:prstGeom prst="rect">
                          <a:avLst/>
                        </a:prstGeom>
                      </p166:spPr>
                    </psez:zmPr>
                  </psez:sectionZmObj>
                </psez:sectionZm>
              </a:graphicData>
            </a:graphic>
          </p:graphicFrame>
        </mc:Choice>
        <mc:Fallback>
          <p:pic>
            <p:nvPicPr>
              <p:cNvPr id="11" name="Zoom de section 10">
                <a:hlinkClick r:id="rId6" action="ppaction://hlinksldjump"/>
                <a:extLst>
                  <a:ext uri="{FF2B5EF4-FFF2-40B4-BE49-F238E27FC236}">
                    <a16:creationId xmlns:a16="http://schemas.microsoft.com/office/drawing/2014/main" id="{306E2CC0-4987-41A2-B749-B7F3D456FC19}"/>
                  </a:ext>
                </a:extLst>
              </p:cNvPr>
              <p:cNvPicPr>
                <a:picLocks noGrp="1" noRot="1" noChangeAspect="1" noMove="1" noResize="1" noEditPoints="1" noAdjustHandles="1" noChangeArrowheads="1" noChangeShapeType="1"/>
              </p:cNvPicPr>
              <p:nvPr/>
            </p:nvPicPr>
            <p:blipFill>
              <a:blip r:embed="rId5"/>
              <a:stretch>
                <a:fillRect/>
              </a:stretch>
            </p:blipFill>
            <p:spPr>
              <a:xfrm>
                <a:off x="5640513" y="2489194"/>
                <a:ext cx="5324556" cy="2995063"/>
              </a:xfrm>
              <a:prstGeom prst="rect">
                <a:avLst/>
              </a:prstGeom>
            </p:spPr>
          </p:pic>
        </mc:Fallback>
      </mc:AlternateContent>
      <p:sp>
        <p:nvSpPr>
          <p:cNvPr id="5" name="Bouton d’action : accueil 4">
            <a:hlinkClick r:id="" action="ppaction://hlinkshowjump?jump=firstslide" highlightClick="1"/>
            <a:extLst>
              <a:ext uri="{FF2B5EF4-FFF2-40B4-BE49-F238E27FC236}">
                <a16:creationId xmlns:a16="http://schemas.microsoft.com/office/drawing/2014/main" id="{F56500A8-7A67-5819-7EA6-41EB03897BF0}"/>
              </a:ext>
            </a:extLst>
          </p:cNvPr>
          <p:cNvSpPr/>
          <p:nvPr/>
        </p:nvSpPr>
        <p:spPr>
          <a:xfrm>
            <a:off x="10756376" y="5790858"/>
            <a:ext cx="983974" cy="756731"/>
          </a:xfrm>
          <a:prstGeom prst="actionButtonHo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5EE24039-0926-D0BB-FC09-333B5698835A}"/>
              </a:ext>
            </a:extLst>
          </p:cNvPr>
          <p:cNvSpPr/>
          <p:nvPr/>
        </p:nvSpPr>
        <p:spPr>
          <a:xfrm>
            <a:off x="9215475" y="5713658"/>
            <a:ext cx="1452525"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choisir un autre personnage clique ici</a:t>
            </a:r>
          </a:p>
          <a:p>
            <a:pPr algn="ctr"/>
            <a:r>
              <a:rPr lang="fr-FR" sz="900" dirty="0">
                <a:latin typeface="Copperplate Gothic Bold" panose="020E0705020206020404" pitchFamily="34" charset="0"/>
                <a:cs typeface="Calibri"/>
                <a:sym typeface="Wingdings" panose="05000000000000000000" pitchFamily="2" charset="2"/>
              </a:rPr>
              <a:t></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4046987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3200" dirty="0">
                <a:latin typeface="Copperplate Gothic Bold" panose="020E0705020206020404" pitchFamily="34" charset="0"/>
              </a:rPr>
              <a:t>Vous continuez, ça lui forgera le caractère.</a:t>
            </a:r>
          </a:p>
        </p:txBody>
      </p:sp>
    </p:spTree>
    <p:extLst>
      <p:ext uri="{BB962C8B-B14F-4D97-AF65-F5344CB8AC3E}">
        <p14:creationId xmlns:p14="http://schemas.microsoft.com/office/powerpoint/2010/main" val="1970485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ersonne, ongle, doigt, bébé&#10;&#10;Description générée automatiquement">
            <a:extLst>
              <a:ext uri="{FF2B5EF4-FFF2-40B4-BE49-F238E27FC236}">
                <a16:creationId xmlns:a16="http://schemas.microsoft.com/office/drawing/2014/main" id="{112DDAD5-6F89-7DBB-16CB-CFFEEA65F867}"/>
              </a:ext>
            </a:extLst>
          </p:cNvPr>
          <p:cNvPicPr>
            <a:picLocks noChangeAspect="1"/>
          </p:cNvPicPr>
          <p:nvPr/>
        </p:nvPicPr>
        <p:blipFill>
          <a:blip r:embed="rId2"/>
          <a:stretch>
            <a:fillRect/>
          </a:stretch>
        </p:blipFill>
        <p:spPr>
          <a:xfrm>
            <a:off x="-2822" y="3501"/>
            <a:ext cx="12197644" cy="6893331"/>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1" y="0"/>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672839" y="786632"/>
            <a:ext cx="10332721" cy="5843129"/>
          </a:xfrm>
        </p:spPr>
        <p:txBody>
          <a:bodyPr>
            <a:noAutofit/>
          </a:bodyPr>
          <a:lstStyle/>
          <a:p>
            <a:pPr algn="l"/>
            <a:r>
              <a:rPr lang="fr-FR" sz="3600" dirty="0">
                <a:solidFill>
                  <a:schemeClr val="bg1"/>
                </a:solidFill>
              </a:rPr>
              <a:t>Quelqu’un vous a dénoncé, vous risquez un renvoi et des poursuites judiciaires.</a:t>
            </a:r>
            <a:br>
              <a:rPr lang="fr-FR" sz="3600" dirty="0">
                <a:solidFill>
                  <a:schemeClr val="bg1"/>
                </a:solidFill>
              </a:rPr>
            </a:br>
            <a:br>
              <a:rPr lang="fr-FR" sz="3600" dirty="0">
                <a:solidFill>
                  <a:schemeClr val="bg1"/>
                </a:solidFill>
              </a:rPr>
            </a:br>
            <a:r>
              <a:rPr lang="fr-FR" sz="3600" dirty="0">
                <a:solidFill>
                  <a:schemeClr val="bg1"/>
                </a:solidFill>
              </a:rPr>
              <a:t>Vous risquez d’influencer d’autres personnes au même comportement d’harceleur.</a:t>
            </a:r>
            <a:br>
              <a:rPr lang="fr-FR" sz="3600" dirty="0">
                <a:solidFill>
                  <a:schemeClr val="bg1"/>
                </a:solidFill>
              </a:rPr>
            </a:br>
            <a:br>
              <a:rPr lang="fr-FR" sz="3600" dirty="0">
                <a:solidFill>
                  <a:srgbClr val="FF0000"/>
                </a:solidFill>
              </a:rPr>
            </a:br>
            <a:r>
              <a:rPr lang="fr-FR" sz="3600" dirty="0">
                <a:solidFill>
                  <a:schemeClr val="bg1"/>
                </a:solidFill>
              </a:rPr>
              <a:t>La victime en est venue au suicide, vous avez sa mort sur la conscience.</a:t>
            </a:r>
            <a:br>
              <a:rPr lang="fr-FR" sz="4000" dirty="0">
                <a:solidFill>
                  <a:schemeClr val="bg1"/>
                </a:solidFill>
              </a:rPr>
            </a:br>
            <a:br>
              <a:rPr lang="fr-FR" sz="4000" dirty="0">
                <a:solidFill>
                  <a:srgbClr val="FF0000"/>
                </a:solidFill>
              </a:rPr>
            </a:br>
            <a:r>
              <a:rPr lang="fr-FR" sz="4400" u="sng" dirty="0">
                <a:solidFill>
                  <a:schemeClr val="bg1"/>
                </a:solidFill>
              </a:rPr>
              <a:t>Bravo, vous n’avez pas seulement détruit la victime, vous avez aussi détruit toute une famille.</a:t>
            </a:r>
            <a:endParaRPr lang="fr-FR" sz="4000" u="sng" dirty="0">
              <a:solidFill>
                <a:schemeClr val="bg1"/>
              </a:solidFill>
            </a:endParaRPr>
          </a:p>
        </p:txBody>
      </p:sp>
      <p:sp>
        <p:nvSpPr>
          <p:cNvPr id="5" name="Ellipse 4">
            <a:extLst>
              <a:ext uri="{FF2B5EF4-FFF2-40B4-BE49-F238E27FC236}">
                <a16:creationId xmlns:a16="http://schemas.microsoft.com/office/drawing/2014/main" id="{B52C55A9-9EFE-A931-A20C-8BC647C77B93}"/>
              </a:ext>
            </a:extLst>
          </p:cNvPr>
          <p:cNvSpPr/>
          <p:nvPr/>
        </p:nvSpPr>
        <p:spPr>
          <a:xfrm>
            <a:off x="-4023014" y="-2828193"/>
            <a:ext cx="21640731" cy="11812503"/>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p:pic>
        <p:nvPicPr>
          <p:cNvPr id="4" name="Graphique 3" descr="Fermer avec un remplissage uni">
            <a:extLst>
              <a:ext uri="{FF2B5EF4-FFF2-40B4-BE49-F238E27FC236}">
                <a16:creationId xmlns:a16="http://schemas.microsoft.com/office/drawing/2014/main" id="{69FF9071-EF90-27F0-0F5F-121F3BB44A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379" y="3078058"/>
            <a:ext cx="914400" cy="914400"/>
          </a:xfrm>
          <a:prstGeom prst="rect">
            <a:avLst/>
          </a:prstGeom>
        </p:spPr>
      </p:pic>
      <p:sp>
        <p:nvSpPr>
          <p:cNvPr id="6" name="Ellipse 5">
            <a:extLst>
              <a:ext uri="{FF2B5EF4-FFF2-40B4-BE49-F238E27FC236}">
                <a16:creationId xmlns:a16="http://schemas.microsoft.com/office/drawing/2014/main" id="{17E9184F-7319-3F5D-F78C-1449F93D56AA}"/>
              </a:ext>
            </a:extLst>
          </p:cNvPr>
          <p:cNvSpPr/>
          <p:nvPr/>
        </p:nvSpPr>
        <p:spPr>
          <a:xfrm>
            <a:off x="142261" y="5827474"/>
            <a:ext cx="1232356"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continuer clique ici</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33957571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3200" dirty="0">
                <a:latin typeface="Copperplate Gothic Bold" panose="020E0705020206020404" pitchFamily="34" charset="0"/>
              </a:rPr>
              <a:t>Vous arrêtez et vous regrettez. Vous vous remettez en question et ne recommencez plus en vous excusant.</a:t>
            </a:r>
          </a:p>
        </p:txBody>
      </p:sp>
    </p:spTree>
    <p:extLst>
      <p:ext uri="{BB962C8B-B14F-4D97-AF65-F5344CB8AC3E}">
        <p14:creationId xmlns:p14="http://schemas.microsoft.com/office/powerpoint/2010/main" val="385397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ciel, plein air, Rétroéclairage, personne&#10;&#10;Description générée automatiquement">
            <a:extLst>
              <a:ext uri="{FF2B5EF4-FFF2-40B4-BE49-F238E27FC236}">
                <a16:creationId xmlns:a16="http://schemas.microsoft.com/office/drawing/2014/main" id="{237211DF-9137-3540-AC94-E72DB078F11D}"/>
              </a:ext>
            </a:extLst>
          </p:cNvPr>
          <p:cNvPicPr>
            <a:picLocks noChangeAspect="1"/>
          </p:cNvPicPr>
          <p:nvPr/>
        </p:nvPicPr>
        <p:blipFill rotWithShape="1">
          <a:blip r:embed="rId2"/>
          <a:srcRect l="231" t="-80" r="-232" b="15558"/>
          <a:stretch/>
        </p:blipFill>
        <p:spPr>
          <a:xfrm>
            <a:off x="-2822" y="0"/>
            <a:ext cx="12197656" cy="6870903"/>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2822" y="6451"/>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440398" y="1925739"/>
            <a:ext cx="8046720" cy="2648712"/>
          </a:xfrm>
        </p:spPr>
        <p:txBody>
          <a:bodyPr>
            <a:normAutofit/>
          </a:bodyPr>
          <a:lstStyle/>
          <a:p>
            <a:pPr algn="l"/>
            <a:r>
              <a:rPr lang="fr-FR" sz="4900" u="sng" dirty="0">
                <a:solidFill>
                  <a:schemeClr val="bg1"/>
                </a:solidFill>
              </a:rPr>
              <a:t>Vous avez fait le bon choix.</a:t>
            </a:r>
            <a:br>
              <a:rPr lang="fr-FR" dirty="0">
                <a:solidFill>
                  <a:schemeClr val="bg1"/>
                </a:solidFill>
              </a:rPr>
            </a:br>
            <a:r>
              <a:rPr lang="fr-FR" sz="3600" dirty="0">
                <a:solidFill>
                  <a:schemeClr val="bg1"/>
                </a:solidFill>
              </a:rPr>
              <a:t>Vous avez potentiellement sauvé une vie.</a:t>
            </a:r>
            <a:br>
              <a:rPr lang="fr-FR" sz="3600" dirty="0">
                <a:solidFill>
                  <a:schemeClr val="bg1"/>
                </a:solidFill>
              </a:rPr>
            </a:br>
            <a:r>
              <a:rPr lang="fr-FR" sz="3600" dirty="0">
                <a:solidFill>
                  <a:schemeClr val="bg1"/>
                </a:solidFill>
              </a:rPr>
              <a:t>Vous êtes revenus à la raison. </a:t>
            </a:r>
            <a:br>
              <a:rPr lang="fr-FR" sz="3600" dirty="0">
                <a:solidFill>
                  <a:schemeClr val="bg1"/>
                </a:solidFill>
              </a:rPr>
            </a:br>
            <a:r>
              <a:rPr lang="fr-FR" sz="3600" dirty="0">
                <a:solidFill>
                  <a:schemeClr val="bg1"/>
                </a:solidFill>
              </a:rPr>
              <a:t>Ne recommencez pas.</a:t>
            </a:r>
            <a:endParaRPr lang="fr-FR" dirty="0">
              <a:solidFill>
                <a:schemeClr val="bg1"/>
              </a:solidFill>
            </a:endParaRPr>
          </a:p>
        </p:txBody>
      </p:sp>
      <p:sp>
        <p:nvSpPr>
          <p:cNvPr id="6" name="Ellipse 5">
            <a:extLst>
              <a:ext uri="{FF2B5EF4-FFF2-40B4-BE49-F238E27FC236}">
                <a16:creationId xmlns:a16="http://schemas.microsoft.com/office/drawing/2014/main" id="{38C7D384-D0B8-E09D-9A89-660D38DB3F63}"/>
              </a:ext>
            </a:extLst>
          </p:cNvPr>
          <p:cNvSpPr/>
          <p:nvPr/>
        </p:nvSpPr>
        <p:spPr>
          <a:xfrm>
            <a:off x="-2633864" y="-2368118"/>
            <a:ext cx="17471297" cy="12344466"/>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p:pic>
        <p:nvPicPr>
          <p:cNvPr id="3" name="Graphique 2" descr="Coche avec un remplissage uni">
            <a:extLst>
              <a:ext uri="{FF2B5EF4-FFF2-40B4-BE49-F238E27FC236}">
                <a16:creationId xmlns:a16="http://schemas.microsoft.com/office/drawing/2014/main" id="{DE4BADC3-9A0B-6869-DFC2-9994D8F6FC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952" y="2971800"/>
            <a:ext cx="914400" cy="914400"/>
          </a:xfrm>
          <a:prstGeom prst="rect">
            <a:avLst/>
          </a:prstGeom>
        </p:spPr>
      </p:pic>
      <p:sp>
        <p:nvSpPr>
          <p:cNvPr id="5" name="Ellipse 4">
            <a:extLst>
              <a:ext uri="{FF2B5EF4-FFF2-40B4-BE49-F238E27FC236}">
                <a16:creationId xmlns:a16="http://schemas.microsoft.com/office/drawing/2014/main" id="{1FE37AF5-C44A-2025-3733-B0E80A249A93}"/>
              </a:ext>
            </a:extLst>
          </p:cNvPr>
          <p:cNvSpPr/>
          <p:nvPr/>
        </p:nvSpPr>
        <p:spPr>
          <a:xfrm>
            <a:off x="142261" y="5827474"/>
            <a:ext cx="1232356"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continuer clique ici</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1618620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6000" dirty="0">
                <a:latin typeface="Copperplate Gothic Bold" panose="020E0705020206020404" pitchFamily="34" charset="0"/>
                <a:cs typeface="Calibri"/>
              </a:rPr>
              <a:t>Témoin</a:t>
            </a:r>
            <a:endParaRPr lang="fr-FR" sz="6000" dirty="0">
              <a:latin typeface="Copperplate Gothic Bold" panose="020E0705020206020404" pitchFamily="34" charset="0"/>
            </a:endParaRPr>
          </a:p>
        </p:txBody>
      </p:sp>
    </p:spTree>
    <p:extLst>
      <p:ext uri="{BB962C8B-B14F-4D97-AF65-F5344CB8AC3E}">
        <p14:creationId xmlns:p14="http://schemas.microsoft.com/office/powerpoint/2010/main" val="475737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personne, habits, texte, écriture manuscrite&#10;&#10;Description générée automatiquement">
            <a:extLst>
              <a:ext uri="{FF2B5EF4-FFF2-40B4-BE49-F238E27FC236}">
                <a16:creationId xmlns:a16="http://schemas.microsoft.com/office/drawing/2014/main" id="{5B5C223D-0732-4FFB-7857-A68FF94C1566}"/>
              </a:ext>
            </a:extLst>
          </p:cNvPr>
          <p:cNvPicPr>
            <a:picLocks noChangeAspect="1"/>
          </p:cNvPicPr>
          <p:nvPr/>
        </p:nvPicPr>
        <p:blipFill rotWithShape="1">
          <a:blip r:embed="rId2"/>
          <a:srcRect t="5997" b="5403"/>
          <a:stretch/>
        </p:blipFill>
        <p:spPr>
          <a:xfrm>
            <a:off x="0" y="0"/>
            <a:ext cx="12192000" cy="6912710"/>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28222"/>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524000" y="446842"/>
            <a:ext cx="9144000" cy="1601414"/>
          </a:xfrm>
        </p:spPr>
        <p:txBody>
          <a:bodyPr>
            <a:normAutofit fontScale="90000"/>
          </a:bodyPr>
          <a:lstStyle/>
          <a:p>
            <a:r>
              <a:rPr lang="fr-FR" dirty="0">
                <a:solidFill>
                  <a:schemeClr val="bg1"/>
                </a:solidFill>
              </a:rPr>
              <a:t>Vous êtes témoin d’un harcèlement. Que faites-vous?</a:t>
            </a:r>
            <a:br>
              <a:rPr lang="fr-FR" dirty="0">
                <a:solidFill>
                  <a:schemeClr val="bg1"/>
                </a:solidFill>
              </a:rPr>
            </a:br>
            <a:r>
              <a:rPr lang="fr-FR" sz="3100" i="1" dirty="0">
                <a:solidFill>
                  <a:schemeClr val="bg1"/>
                </a:solidFill>
              </a:rPr>
              <a:t>Choisissez une bulle</a:t>
            </a:r>
            <a:endParaRPr lang="fr-FR" dirty="0">
              <a:solidFill>
                <a:schemeClr val="bg1"/>
              </a:solidFill>
            </a:endParaRPr>
          </a:p>
        </p:txBody>
      </p:sp>
      <p:sp>
        <p:nvSpPr>
          <p:cNvPr id="9" name="Ellipse 8">
            <a:extLst>
              <a:ext uri="{FF2B5EF4-FFF2-40B4-BE49-F238E27FC236}">
                <a16:creationId xmlns:a16="http://schemas.microsoft.com/office/drawing/2014/main" id="{A5063726-64F0-A598-EC57-30C6E1395EC7}"/>
              </a:ext>
            </a:extLst>
          </p:cNvPr>
          <p:cNvSpPr/>
          <p:nvPr/>
        </p:nvSpPr>
        <p:spPr>
          <a:xfrm>
            <a:off x="-2099428" y="-2986511"/>
            <a:ext cx="16436128" cy="12948314"/>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mc:AlternateContent xmlns:mc="http://schemas.openxmlformats.org/markup-compatibility/2006">
        <mc:Choice xmlns:psez="http://schemas.microsoft.com/office/powerpoint/2016/sectionzoom" Requires="psez">
          <p:graphicFrame>
            <p:nvGraphicFramePr>
              <p:cNvPr id="8" name="Zoom de section 7">
                <a:extLst>
                  <a:ext uri="{FF2B5EF4-FFF2-40B4-BE49-F238E27FC236}">
                    <a16:creationId xmlns:a16="http://schemas.microsoft.com/office/drawing/2014/main" id="{C533F066-E4F5-48EF-984E-2D2FE88FB96A}"/>
                  </a:ext>
                </a:extLst>
              </p:cNvPr>
              <p:cNvGraphicFramePr>
                <a:graphicFrameLocks noChangeAspect="1"/>
              </p:cNvGraphicFramePr>
              <p:nvPr>
                <p:extLst>
                  <p:ext uri="{D42A27DB-BD31-4B8C-83A1-F6EECF244321}">
                    <p14:modId xmlns:p14="http://schemas.microsoft.com/office/powerpoint/2010/main" val="1241456047"/>
                  </p:ext>
                </p:extLst>
              </p:nvPr>
            </p:nvGraphicFramePr>
            <p:xfrm>
              <a:off x="1524000" y="2443983"/>
              <a:ext cx="5233484" cy="2943835"/>
            </p:xfrm>
            <a:graphic>
              <a:graphicData uri="http://schemas.microsoft.com/office/powerpoint/2016/sectionzoom">
                <psez:sectionZm>
                  <psez:sectionZmObj sectionId="{5DCD197F-04FE-4DA7-8943-94C2BF69EAEB}">
                    <psez:zmPr id="{70711444-7277-4C13-A5DB-ACC785F41019}" transitionDur="1000" showBg="0">
                      <p166:blipFill xmlns:p166="http://schemas.microsoft.com/office/powerpoint/2016/6/main">
                        <a:blip r:embed="rId3"/>
                        <a:stretch>
                          <a:fillRect/>
                        </a:stretch>
                      </p166:blipFill>
                      <p166:spPr xmlns:p166="http://schemas.microsoft.com/office/powerpoint/2016/6/main">
                        <a:xfrm>
                          <a:off x="0" y="0"/>
                          <a:ext cx="5233484" cy="2943835"/>
                        </a:xfrm>
                        <a:prstGeom prst="rect">
                          <a:avLst/>
                        </a:prstGeom>
                      </p166:spPr>
                    </psez:zmPr>
                  </psez:sectionZmObj>
                </psez:sectionZm>
              </a:graphicData>
            </a:graphic>
          </p:graphicFrame>
        </mc:Choice>
        <mc:Fallback>
          <p:pic>
            <p:nvPicPr>
              <p:cNvPr id="8" name="Zoom de section 7">
                <a:hlinkClick r:id="rId4" action="ppaction://hlinksldjump"/>
                <a:extLst>
                  <a:ext uri="{FF2B5EF4-FFF2-40B4-BE49-F238E27FC236}">
                    <a16:creationId xmlns:a16="http://schemas.microsoft.com/office/drawing/2014/main" id="{C533F066-E4F5-48EF-984E-2D2FE88FB96A}"/>
                  </a:ext>
                </a:extLst>
              </p:cNvPr>
              <p:cNvPicPr>
                <a:picLocks noGrp="1" noRot="1" noChangeAspect="1" noMove="1" noResize="1" noEditPoints="1" noAdjustHandles="1" noChangeArrowheads="1" noChangeShapeType="1"/>
              </p:cNvPicPr>
              <p:nvPr/>
            </p:nvPicPr>
            <p:blipFill>
              <a:blip r:embed="rId3"/>
              <a:stretch>
                <a:fillRect/>
              </a:stretch>
            </p:blipFill>
            <p:spPr>
              <a:xfrm>
                <a:off x="1524000" y="2443983"/>
                <a:ext cx="5233484" cy="2943835"/>
              </a:xfrm>
              <a:prstGeom prst="rect">
                <a:avLst/>
              </a:prstGeom>
            </p:spPr>
          </p:pic>
        </mc:Fallback>
      </mc:AlternateContent>
      <mc:AlternateContent xmlns:mc="http://schemas.openxmlformats.org/markup-compatibility/2006">
        <mc:Choice xmlns:psez="http://schemas.microsoft.com/office/powerpoint/2016/sectionzoom" Requires="psez">
          <p:graphicFrame>
            <p:nvGraphicFramePr>
              <p:cNvPr id="11" name="Zoom de section 10">
                <a:extLst>
                  <a:ext uri="{FF2B5EF4-FFF2-40B4-BE49-F238E27FC236}">
                    <a16:creationId xmlns:a16="http://schemas.microsoft.com/office/drawing/2014/main" id="{AB9500D5-9B35-49E8-83CC-A67CB5D14891}"/>
                  </a:ext>
                </a:extLst>
              </p:cNvPr>
              <p:cNvGraphicFramePr>
                <a:graphicFrameLocks noChangeAspect="1"/>
              </p:cNvGraphicFramePr>
              <p:nvPr>
                <p:extLst>
                  <p:ext uri="{D42A27DB-BD31-4B8C-83A1-F6EECF244321}">
                    <p14:modId xmlns:p14="http://schemas.microsoft.com/office/powerpoint/2010/main" val="1066741760"/>
                  </p:ext>
                </p:extLst>
              </p:nvPr>
            </p:nvGraphicFramePr>
            <p:xfrm>
              <a:off x="5706990" y="2470471"/>
              <a:ext cx="5233483" cy="2943834"/>
            </p:xfrm>
            <a:graphic>
              <a:graphicData uri="http://schemas.microsoft.com/office/powerpoint/2016/sectionzoom">
                <psez:sectionZm>
                  <psez:sectionZmObj sectionId="{CA4BEDEA-62E5-4FEA-B330-EF0253418379}">
                    <psez:zmPr id="{012FBA96-2421-4236-94B6-BC39FC944E61}" transitionDur="1000" showBg="0">
                      <p166:blipFill xmlns:p166="http://schemas.microsoft.com/office/powerpoint/2016/6/main">
                        <a:blip r:embed="rId5"/>
                        <a:stretch>
                          <a:fillRect/>
                        </a:stretch>
                      </p166:blipFill>
                      <p166:spPr xmlns:p166="http://schemas.microsoft.com/office/powerpoint/2016/6/main">
                        <a:xfrm>
                          <a:off x="0" y="0"/>
                          <a:ext cx="5233483" cy="2943834"/>
                        </a:xfrm>
                        <a:prstGeom prst="rect">
                          <a:avLst/>
                        </a:prstGeom>
                      </p166:spPr>
                    </psez:zmPr>
                  </psez:sectionZmObj>
                </psez:sectionZm>
              </a:graphicData>
            </a:graphic>
          </p:graphicFrame>
        </mc:Choice>
        <mc:Fallback>
          <p:pic>
            <p:nvPicPr>
              <p:cNvPr id="11" name="Zoom de section 10">
                <a:hlinkClick r:id="rId6" action="ppaction://hlinksldjump"/>
                <a:extLst>
                  <a:ext uri="{FF2B5EF4-FFF2-40B4-BE49-F238E27FC236}">
                    <a16:creationId xmlns:a16="http://schemas.microsoft.com/office/drawing/2014/main" id="{AB9500D5-9B35-49E8-83CC-A67CB5D14891}"/>
                  </a:ext>
                </a:extLst>
              </p:cNvPr>
              <p:cNvPicPr>
                <a:picLocks noGrp="1" noRot="1" noChangeAspect="1" noMove="1" noResize="1" noEditPoints="1" noAdjustHandles="1" noChangeArrowheads="1" noChangeShapeType="1"/>
              </p:cNvPicPr>
              <p:nvPr/>
            </p:nvPicPr>
            <p:blipFill>
              <a:blip r:embed="rId5"/>
              <a:stretch>
                <a:fillRect/>
              </a:stretch>
            </p:blipFill>
            <p:spPr>
              <a:xfrm>
                <a:off x="5706990" y="2470471"/>
                <a:ext cx="5233483" cy="2943834"/>
              </a:xfrm>
              <a:prstGeom prst="rect">
                <a:avLst/>
              </a:prstGeom>
            </p:spPr>
          </p:pic>
        </mc:Fallback>
      </mc:AlternateContent>
      <p:sp>
        <p:nvSpPr>
          <p:cNvPr id="4" name="Bouton d’action : accueil 3">
            <a:hlinkClick r:id="" action="ppaction://hlinkshowjump?jump=firstslide" highlightClick="1"/>
            <a:extLst>
              <a:ext uri="{FF2B5EF4-FFF2-40B4-BE49-F238E27FC236}">
                <a16:creationId xmlns:a16="http://schemas.microsoft.com/office/drawing/2014/main" id="{0C522FB7-01FC-C8D7-6E74-81E462A749BA}"/>
              </a:ext>
            </a:extLst>
          </p:cNvPr>
          <p:cNvSpPr/>
          <p:nvPr/>
        </p:nvSpPr>
        <p:spPr>
          <a:xfrm>
            <a:off x="10756376" y="5790858"/>
            <a:ext cx="983974" cy="756731"/>
          </a:xfrm>
          <a:prstGeom prst="actionButtonHo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2292A07C-2377-792A-2DFE-9507C72DEC42}"/>
              </a:ext>
            </a:extLst>
          </p:cNvPr>
          <p:cNvSpPr/>
          <p:nvPr/>
        </p:nvSpPr>
        <p:spPr>
          <a:xfrm>
            <a:off x="9215475" y="5713658"/>
            <a:ext cx="1452525"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choisir un autre personnage clique ici</a:t>
            </a:r>
          </a:p>
          <a:p>
            <a:pPr algn="ctr"/>
            <a:r>
              <a:rPr lang="fr-FR" sz="900" dirty="0">
                <a:latin typeface="Copperplate Gothic Bold" panose="020E0705020206020404" pitchFamily="34" charset="0"/>
                <a:cs typeface="Calibri"/>
                <a:sym typeface="Wingdings" panose="05000000000000000000" pitchFamily="2" charset="2"/>
              </a:rPr>
              <a:t></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633902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3200" dirty="0">
                <a:latin typeface="Copperplate Gothic Bold" panose="020E0705020206020404" pitchFamily="34" charset="0"/>
              </a:rPr>
              <a:t>Ce n’est pas mon souci. Je laisse faire</a:t>
            </a:r>
          </a:p>
        </p:txBody>
      </p:sp>
    </p:spTree>
    <p:extLst>
      <p:ext uri="{BB962C8B-B14F-4D97-AF65-F5344CB8AC3E}">
        <p14:creationId xmlns:p14="http://schemas.microsoft.com/office/powerpoint/2010/main" val="3137463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pic>
        <p:nvPicPr>
          <p:cNvPr id="6" name="Image 5" descr="Une image contenant personne, ongle, doigt, bébé&#10;&#10;Description générée automatiquement">
            <a:extLst>
              <a:ext uri="{FF2B5EF4-FFF2-40B4-BE49-F238E27FC236}">
                <a16:creationId xmlns:a16="http://schemas.microsoft.com/office/drawing/2014/main" id="{DA9AB436-6D22-92A9-EA2C-2C221361006C}"/>
              </a:ext>
            </a:extLst>
          </p:cNvPr>
          <p:cNvPicPr>
            <a:picLocks noChangeAspect="1"/>
          </p:cNvPicPr>
          <p:nvPr/>
        </p:nvPicPr>
        <p:blipFill>
          <a:blip r:embed="rId2"/>
          <a:stretch>
            <a:fillRect/>
          </a:stretch>
        </p:blipFill>
        <p:spPr>
          <a:xfrm>
            <a:off x="-2822" y="3501"/>
            <a:ext cx="12197644" cy="6893331"/>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28222"/>
            <a:ext cx="12192000" cy="6858000"/>
          </a:xfrm>
          <a:prstGeom prst="rect">
            <a:avLst/>
          </a:prstGeom>
          <a:solidFill>
            <a:schemeClr val="dk1">
              <a:alpha val="50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2387600" y="1539240"/>
            <a:ext cx="9144000" cy="4511040"/>
          </a:xfrm>
        </p:spPr>
        <p:txBody>
          <a:bodyPr>
            <a:noAutofit/>
          </a:bodyPr>
          <a:lstStyle/>
          <a:p>
            <a:pPr algn="l"/>
            <a:r>
              <a:rPr lang="fr-FR" sz="3600" dirty="0">
                <a:solidFill>
                  <a:schemeClr val="bg1"/>
                </a:solidFill>
              </a:rPr>
              <a:t>La victime peut se suicider.</a:t>
            </a:r>
            <a:br>
              <a:rPr lang="fr-FR" sz="3600" dirty="0">
                <a:solidFill>
                  <a:schemeClr val="bg1"/>
                </a:solidFill>
              </a:rPr>
            </a:br>
            <a:br>
              <a:rPr lang="fr-FR" sz="3600" dirty="0">
                <a:solidFill>
                  <a:schemeClr val="bg1"/>
                </a:solidFill>
              </a:rPr>
            </a:br>
            <a:r>
              <a:rPr lang="fr-FR" sz="3600" dirty="0">
                <a:solidFill>
                  <a:schemeClr val="bg1"/>
                </a:solidFill>
              </a:rPr>
              <a:t>Vous êtes tout aussi fautif que le harceleur.</a:t>
            </a:r>
            <a:br>
              <a:rPr lang="fr-FR" sz="3600" dirty="0">
                <a:solidFill>
                  <a:schemeClr val="bg1"/>
                </a:solidFill>
              </a:rPr>
            </a:br>
            <a:br>
              <a:rPr lang="fr-FR" sz="3600" dirty="0">
                <a:solidFill>
                  <a:schemeClr val="bg1"/>
                </a:solidFill>
              </a:rPr>
            </a:br>
            <a:r>
              <a:rPr lang="fr-FR" sz="3600" dirty="0">
                <a:solidFill>
                  <a:schemeClr val="bg1"/>
                </a:solidFill>
              </a:rPr>
              <a:t>Vous risquez des poursuites judiciaires.</a:t>
            </a:r>
            <a:br>
              <a:rPr lang="fr-FR" sz="4400" dirty="0">
                <a:solidFill>
                  <a:schemeClr val="bg1"/>
                </a:solidFill>
              </a:rPr>
            </a:br>
            <a:br>
              <a:rPr lang="fr-FR" sz="4400" dirty="0">
                <a:solidFill>
                  <a:schemeClr val="bg1"/>
                </a:solidFill>
              </a:rPr>
            </a:br>
            <a:br>
              <a:rPr lang="fr-FR" sz="4400" dirty="0">
                <a:solidFill>
                  <a:schemeClr val="bg1"/>
                </a:solidFill>
              </a:rPr>
            </a:br>
            <a:r>
              <a:rPr lang="fr-FR" sz="4400" u="sng" dirty="0">
                <a:solidFill>
                  <a:schemeClr val="bg1"/>
                </a:solidFill>
              </a:rPr>
              <a:t>Agissez pour sauver des vies !</a:t>
            </a:r>
            <a:endParaRPr lang="fr-FR" sz="4400" u="sng" dirty="0"/>
          </a:p>
        </p:txBody>
      </p:sp>
      <p:sp>
        <p:nvSpPr>
          <p:cNvPr id="11" name="Ellipse 10">
            <a:extLst>
              <a:ext uri="{FF2B5EF4-FFF2-40B4-BE49-F238E27FC236}">
                <a16:creationId xmlns:a16="http://schemas.microsoft.com/office/drawing/2014/main" id="{B720E605-2483-4A28-4664-D29570077FD3}"/>
              </a:ext>
            </a:extLst>
          </p:cNvPr>
          <p:cNvSpPr/>
          <p:nvPr/>
        </p:nvSpPr>
        <p:spPr>
          <a:xfrm>
            <a:off x="-4157764" y="-2420350"/>
            <a:ext cx="20605560" cy="11826880"/>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p:pic>
        <p:nvPicPr>
          <p:cNvPr id="3" name="Graphique 2" descr="Fermer avec un remplissage uni">
            <a:extLst>
              <a:ext uri="{FF2B5EF4-FFF2-40B4-BE49-F238E27FC236}">
                <a16:creationId xmlns:a16="http://schemas.microsoft.com/office/drawing/2014/main" id="{D2649944-D094-9F82-9B82-6459066000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2579" y="3035890"/>
            <a:ext cx="914400" cy="914400"/>
          </a:xfrm>
          <a:prstGeom prst="rect">
            <a:avLst/>
          </a:prstGeom>
        </p:spPr>
      </p:pic>
      <p:sp>
        <p:nvSpPr>
          <p:cNvPr id="4" name="Ellipse 3">
            <a:extLst>
              <a:ext uri="{FF2B5EF4-FFF2-40B4-BE49-F238E27FC236}">
                <a16:creationId xmlns:a16="http://schemas.microsoft.com/office/drawing/2014/main" id="{4690FD19-1F8F-4B28-71B0-3CAECB3D3728}"/>
              </a:ext>
            </a:extLst>
          </p:cNvPr>
          <p:cNvSpPr/>
          <p:nvPr/>
        </p:nvSpPr>
        <p:spPr>
          <a:xfrm>
            <a:off x="142261" y="5827474"/>
            <a:ext cx="1232356"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continuer clique ici</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1013980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715D17B9-C6A3-4FD8-E4C4-36E32770B074}"/>
              </a:ext>
            </a:extLst>
          </p:cNvPr>
          <p:cNvSpPr/>
          <p:nvPr/>
        </p:nvSpPr>
        <p:spPr>
          <a:xfrm>
            <a:off x="2777612" y="759542"/>
            <a:ext cx="6636775" cy="5338916"/>
          </a:xfrm>
          <a:prstGeom prst="ellipse">
            <a:avLst/>
          </a:prstGeom>
          <a:solidFill>
            <a:schemeClr val="tx1"/>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3200" dirty="0">
                <a:latin typeface="Copperplate Gothic Bold" panose="020E0705020206020404" pitchFamily="34" charset="0"/>
              </a:rPr>
              <a:t>J’interviens</a:t>
            </a:r>
          </a:p>
        </p:txBody>
      </p:sp>
    </p:spTree>
    <p:extLst>
      <p:ext uri="{BB962C8B-B14F-4D97-AF65-F5344CB8AC3E}">
        <p14:creationId xmlns:p14="http://schemas.microsoft.com/office/powerpoint/2010/main" val="3616859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0">
        <p159:morph option="byObject"/>
      </p:transition>
    </mc:Choice>
    <mc:Fallback xmlns="">
      <p:transition spd="slow"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ciel, plein air, Rétroéclairage, personne&#10;&#10;Description générée automatiquement">
            <a:extLst>
              <a:ext uri="{FF2B5EF4-FFF2-40B4-BE49-F238E27FC236}">
                <a16:creationId xmlns:a16="http://schemas.microsoft.com/office/drawing/2014/main" id="{35D2585D-7A5D-8851-6D99-98ABDB1036F8}"/>
              </a:ext>
            </a:extLst>
          </p:cNvPr>
          <p:cNvPicPr>
            <a:picLocks noChangeAspect="1"/>
          </p:cNvPicPr>
          <p:nvPr/>
        </p:nvPicPr>
        <p:blipFill rotWithShape="1">
          <a:blip r:embed="rId2"/>
          <a:srcRect t="94" b="15384"/>
          <a:stretch/>
        </p:blipFill>
        <p:spPr>
          <a:xfrm>
            <a:off x="-2822" y="0"/>
            <a:ext cx="12197644" cy="6870906"/>
          </a:xfrm>
          <a:prstGeom prst="rect">
            <a:avLst/>
          </a:prstGeom>
        </p:spPr>
      </p:pic>
      <p:sp>
        <p:nvSpPr>
          <p:cNvPr id="7" name="Rectangle 6">
            <a:extLst>
              <a:ext uri="{FF2B5EF4-FFF2-40B4-BE49-F238E27FC236}">
                <a16:creationId xmlns:a16="http://schemas.microsoft.com/office/drawing/2014/main" id="{3064FA22-DDA8-AFAC-B4FC-FC246CBC94AB}"/>
              </a:ext>
            </a:extLst>
          </p:cNvPr>
          <p:cNvSpPr/>
          <p:nvPr/>
        </p:nvSpPr>
        <p:spPr>
          <a:xfrm>
            <a:off x="0" y="14111"/>
            <a:ext cx="12192000" cy="6858000"/>
          </a:xfrm>
          <a:prstGeom prst="rect">
            <a:avLst/>
          </a:prstGeom>
          <a:solidFill>
            <a:schemeClr val="dk1">
              <a:alpha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1DCC26-0FB2-99D1-0745-E94D9641F56E}"/>
              </a:ext>
            </a:extLst>
          </p:cNvPr>
          <p:cNvSpPr>
            <a:spLocks noGrp="1"/>
          </p:cNvSpPr>
          <p:nvPr>
            <p:ph type="ctrTitle"/>
          </p:nvPr>
        </p:nvSpPr>
        <p:spPr>
          <a:xfrm>
            <a:off x="1524000" y="1689919"/>
            <a:ext cx="10221048" cy="4466534"/>
          </a:xfrm>
        </p:spPr>
        <p:txBody>
          <a:bodyPr>
            <a:noAutofit/>
          </a:bodyPr>
          <a:lstStyle/>
          <a:p>
            <a:pPr algn="l"/>
            <a:r>
              <a:rPr lang="fr-FR" sz="4000" u="sng" dirty="0">
                <a:solidFill>
                  <a:schemeClr val="bg1"/>
                </a:solidFill>
              </a:rPr>
              <a:t>Vous avez fait le bon choix. </a:t>
            </a:r>
            <a:br>
              <a:rPr lang="fr-FR" sz="4000" u="sng" dirty="0">
                <a:solidFill>
                  <a:schemeClr val="bg1"/>
                </a:solidFill>
              </a:rPr>
            </a:br>
            <a:r>
              <a:rPr lang="fr-FR" sz="3600" dirty="0">
                <a:solidFill>
                  <a:schemeClr val="bg1"/>
                </a:solidFill>
              </a:rPr>
              <a:t>Vous avez permis de sauver des vies.</a:t>
            </a:r>
            <a:br>
              <a:rPr lang="fr-FR" sz="3600" dirty="0">
                <a:solidFill>
                  <a:schemeClr val="bg1"/>
                </a:solidFill>
              </a:rPr>
            </a:br>
            <a:r>
              <a:rPr lang="fr-FR" sz="3600" dirty="0">
                <a:solidFill>
                  <a:schemeClr val="bg1"/>
                </a:solidFill>
              </a:rPr>
              <a:t>Vous avez accompli votre devoir.</a:t>
            </a:r>
            <a:br>
              <a:rPr lang="fr-FR" sz="4000" dirty="0">
                <a:solidFill>
                  <a:schemeClr val="bg1"/>
                </a:solidFill>
              </a:rPr>
            </a:br>
            <a:br>
              <a:rPr lang="fr-FR" sz="4000" dirty="0">
                <a:solidFill>
                  <a:schemeClr val="bg1"/>
                </a:solidFill>
              </a:rPr>
            </a:br>
            <a:br>
              <a:rPr lang="fr-FR" sz="4000" dirty="0">
                <a:solidFill>
                  <a:schemeClr val="bg1"/>
                </a:solidFill>
              </a:rPr>
            </a:br>
            <a:r>
              <a:rPr lang="fr-FR" sz="4000" u="sng" dirty="0">
                <a:solidFill>
                  <a:schemeClr val="bg1"/>
                </a:solidFill>
              </a:rPr>
              <a:t>Vous pouvez intervenir, aller vers la victime et arrêter le conflit.</a:t>
            </a:r>
            <a:br>
              <a:rPr lang="fr-FR" sz="4000" u="sng" dirty="0">
                <a:solidFill>
                  <a:schemeClr val="bg1"/>
                </a:solidFill>
              </a:rPr>
            </a:br>
            <a:r>
              <a:rPr lang="fr-FR" sz="4000" u="sng" dirty="0">
                <a:solidFill>
                  <a:schemeClr val="bg1"/>
                </a:solidFill>
              </a:rPr>
              <a:t>Vous avez le devoir de dénoncer ce comportement. </a:t>
            </a:r>
          </a:p>
        </p:txBody>
      </p:sp>
      <p:sp>
        <p:nvSpPr>
          <p:cNvPr id="6" name="Ellipse 5">
            <a:extLst>
              <a:ext uri="{FF2B5EF4-FFF2-40B4-BE49-F238E27FC236}">
                <a16:creationId xmlns:a16="http://schemas.microsoft.com/office/drawing/2014/main" id="{0A2BFFD4-6ECC-8A31-B44B-806B1FE8C8F9}"/>
              </a:ext>
            </a:extLst>
          </p:cNvPr>
          <p:cNvSpPr/>
          <p:nvPr/>
        </p:nvSpPr>
        <p:spPr>
          <a:xfrm>
            <a:off x="-3169475" y="-2506613"/>
            <a:ext cx="17960127" cy="12416351"/>
          </a:xfrm>
          <a:prstGeom prst="ellips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endParaRPr lang="fr-FR" dirty="0">
              <a:cs typeface="Calibri"/>
            </a:endParaRPr>
          </a:p>
        </p:txBody>
      </p:sp>
      <p:pic>
        <p:nvPicPr>
          <p:cNvPr id="3" name="Graphique 2" descr="Coche avec un remplissage uni">
            <a:extLst>
              <a:ext uri="{FF2B5EF4-FFF2-40B4-BE49-F238E27FC236}">
                <a16:creationId xmlns:a16="http://schemas.microsoft.com/office/drawing/2014/main" id="{5EE8C6B2-BD08-F006-5565-A2A5B0C34D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952" y="1593992"/>
            <a:ext cx="914400" cy="914400"/>
          </a:xfrm>
          <a:prstGeom prst="rect">
            <a:avLst/>
          </a:prstGeom>
        </p:spPr>
      </p:pic>
      <p:sp>
        <p:nvSpPr>
          <p:cNvPr id="5" name="Ellipse 4">
            <a:extLst>
              <a:ext uri="{FF2B5EF4-FFF2-40B4-BE49-F238E27FC236}">
                <a16:creationId xmlns:a16="http://schemas.microsoft.com/office/drawing/2014/main" id="{A87E863D-A483-F69F-2F81-DD68EAE00480}"/>
              </a:ext>
            </a:extLst>
          </p:cNvPr>
          <p:cNvSpPr/>
          <p:nvPr/>
        </p:nvSpPr>
        <p:spPr>
          <a:xfrm>
            <a:off x="142261" y="5827474"/>
            <a:ext cx="1232356" cy="931277"/>
          </a:xfrm>
          <a:prstGeom prst="ellipse">
            <a:avLst/>
          </a:prstGeom>
          <a:solidFill>
            <a:srgbClr val="0070C0"/>
          </a:solidFill>
          <a:ln w="28575">
            <a:solidFill>
              <a:schemeClr val="tx1"/>
            </a:solid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pPr algn="ctr"/>
            <a:r>
              <a:rPr lang="fr-FR" sz="900" dirty="0">
                <a:latin typeface="Copperplate Gothic Bold" panose="020E0705020206020404" pitchFamily="34" charset="0"/>
                <a:cs typeface="Calibri"/>
              </a:rPr>
              <a:t>Pour continuer clique ici</a:t>
            </a:r>
            <a:endParaRPr lang="fr-FR" sz="900" dirty="0">
              <a:latin typeface="Copperplate Gothic Bold" panose="020E0705020206020404" pitchFamily="34" charset="0"/>
            </a:endParaRPr>
          </a:p>
        </p:txBody>
      </p:sp>
    </p:spTree>
    <p:extLst>
      <p:ext uri="{BB962C8B-B14F-4D97-AF65-F5344CB8AC3E}">
        <p14:creationId xmlns:p14="http://schemas.microsoft.com/office/powerpoint/2010/main" val="1748058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69D9A28833C848989FD9470B3375EA" ma:contentTypeVersion="3" ma:contentTypeDescription="Crée un document." ma:contentTypeScope="" ma:versionID="aba61ec9af122f48bf8d09adc2495a89">
  <xsd:schema xmlns:xsd="http://www.w3.org/2001/XMLSchema" xmlns:xs="http://www.w3.org/2001/XMLSchema" xmlns:p="http://schemas.microsoft.com/office/2006/metadata/properties" xmlns:ns2="cc714bf5-af21-481e-a09d-83e57963c25d" targetNamespace="http://schemas.microsoft.com/office/2006/metadata/properties" ma:root="true" ma:fieldsID="d14eb62bfefc0bd18fbbb696487e3b1e" ns2:_="">
    <xsd:import namespace="cc714bf5-af21-481e-a09d-83e57963c2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714bf5-af21-481e-a09d-83e57963c2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3BA6D6-4EA5-4550-B68B-833ECF5F0FD4}">
  <ds:schemaRefs>
    <ds:schemaRef ds:uri="http://purl.org/dc/dcmitype/"/>
    <ds:schemaRef ds:uri="http://schemas.microsoft.com/office/infopath/2007/PartnerControls"/>
    <ds:schemaRef ds:uri="http://schemas.openxmlformats.org/package/2006/metadata/core-properties"/>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cc714bf5-af21-481e-a09d-83e57963c25d"/>
  </ds:schemaRefs>
</ds:datastoreItem>
</file>

<file path=customXml/itemProps2.xml><?xml version="1.0" encoding="utf-8"?>
<ds:datastoreItem xmlns:ds="http://schemas.openxmlformats.org/officeDocument/2006/customXml" ds:itemID="{81395231-F057-4720-8BC2-AD7BB67123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714bf5-af21-481e-a09d-83e57963c2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C3414C-F8C4-43B3-A164-EE2A817903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442</Words>
  <Application>Microsoft Office PowerPoint</Application>
  <PresentationFormat>Grand écran</PresentationFormat>
  <Paragraphs>31</Paragraphs>
  <Slides>19</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19</vt:i4>
      </vt:variant>
    </vt:vector>
  </HeadingPairs>
  <TitlesOfParts>
    <vt:vector size="24" baseType="lpstr">
      <vt:lpstr>Arial</vt:lpstr>
      <vt:lpstr>Calibri</vt:lpstr>
      <vt:lpstr>Calibri Light</vt:lpstr>
      <vt:lpstr>Copperplate Gothic Bold</vt:lpstr>
      <vt:lpstr>Thème Office</vt:lpstr>
      <vt:lpstr>Qui êtes-vous? Choisissez une bulle</vt:lpstr>
      <vt:lpstr>Présentation PowerPoint</vt:lpstr>
      <vt:lpstr>Vous vous faites harcelés Choisissez une bulle</vt:lpstr>
      <vt:lpstr>Présentation PowerPoint</vt:lpstr>
      <vt:lpstr>    Nous ne vous conseillons pas ce choix. Votre mal être continuera d’augmenter, vous continuerez à vous faire harceler et vous pourriez développer des pensées suicidaires.   En France, 700 000 élèves sont victimes de harcèlement scolaire chaque année.  ¼ des adolescents ont déjà pensé au suicide. Vous devez en parler, chaque vie est précieuse. </vt:lpstr>
      <vt:lpstr>Présentation PowerPoint</vt:lpstr>
      <vt:lpstr>Vous avez fait le bon choix. Vous verrez votre harcèlement diminuer puis disparaître.  Vous aiderez sûrement d’autres personnes à s’ouvrir et à parler davantage.  Des vies pourront être sauvées.</vt:lpstr>
      <vt:lpstr>Présentation PowerPoint</vt:lpstr>
      <vt:lpstr>Vous vous moquez de quelqu’un de façon répétée. La personne se sent mal et se met à l’écart. Que faites-vous? Choisissez une bulle</vt:lpstr>
      <vt:lpstr>Présentation PowerPoint</vt:lpstr>
      <vt:lpstr>Quelqu’un vous a dénoncé, vous risquez un renvoi et des poursuites judiciaires.  Vous risquez d’influencer d’autres personnes au même comportement d’harceleur.  La victime en est venue au suicide, vous avez sa mort sur la conscience.  Bravo, vous n’avez pas seulement détruit la victime, vous avez aussi détruit toute une famille.</vt:lpstr>
      <vt:lpstr>Présentation PowerPoint</vt:lpstr>
      <vt:lpstr>Vous avez fait le bon choix. Vous avez potentiellement sauvé une vie. Vous êtes revenus à la raison.  Ne recommencez pas.</vt:lpstr>
      <vt:lpstr>Présentation PowerPoint</vt:lpstr>
      <vt:lpstr>Vous êtes témoin d’un harcèlement. Que faites-vous? Choisissez une bulle</vt:lpstr>
      <vt:lpstr>Présentation PowerPoint</vt:lpstr>
      <vt:lpstr>La victime peut se suicider.  Vous êtes tout aussi fautif que le harceleur.  Vous risquez des poursuites judiciaires.   Agissez pour sauver des vies !</vt:lpstr>
      <vt:lpstr>Présentation PowerPoint</vt:lpstr>
      <vt:lpstr>Vous avez fait le bon choix.  Vous avez permis de sauver des vies. Vous avez accompli votre devoir.   Vous pouvez intervenir, aller vers la victime et arrêter le conflit. Vous avez le devoir de dénoncer ce comportement.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Choissisez qui etes vous?</dc:title>
  <dc:creator>MESSIFA BOUKERROU</dc:creator>
  <cp:lastModifiedBy>Nathan ribeiro</cp:lastModifiedBy>
  <cp:revision>234</cp:revision>
  <dcterms:created xsi:type="dcterms:W3CDTF">2023-09-20T13:05:28Z</dcterms:created>
  <dcterms:modified xsi:type="dcterms:W3CDTF">2023-10-19T15:16:28Z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0x0101009A69D9A28833C848989FD9470B3375EA</vt:lpwstr>
  </property>
</Properties>
</file>