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7" r:id="rId2"/>
    <p:sldId id="279" r:id="rId3"/>
    <p:sldId id="258" r:id="rId4"/>
    <p:sldId id="293" r:id="rId5"/>
    <p:sldId id="259" r:id="rId6"/>
    <p:sldId id="294" r:id="rId7"/>
    <p:sldId id="260" r:id="rId8"/>
    <p:sldId id="296" r:id="rId9"/>
    <p:sldId id="262" r:id="rId10"/>
    <p:sldId id="263" r:id="rId11"/>
    <p:sldId id="297" r:id="rId12"/>
    <p:sldId id="264" r:id="rId13"/>
    <p:sldId id="298" r:id="rId14"/>
    <p:sldId id="300" r:id="rId15"/>
    <p:sldId id="301" r:id="rId16"/>
    <p:sldId id="302" r:id="rId17"/>
    <p:sldId id="303" r:id="rId18"/>
    <p:sldId id="304" r:id="rId19"/>
    <p:sldId id="282" r:id="rId20"/>
    <p:sldId id="286" r:id="rId21"/>
    <p:sldId id="306" r:id="rId22"/>
    <p:sldId id="305" r:id="rId23"/>
    <p:sldId id="285" r:id="rId24"/>
    <p:sldId id="284" r:id="rId25"/>
    <p:sldId id="283" r:id="rId26"/>
    <p:sldId id="314" r:id="rId27"/>
    <p:sldId id="315" r:id="rId28"/>
    <p:sldId id="316" r:id="rId29"/>
    <p:sldId id="272" r:id="rId30"/>
    <p:sldId id="313" r:id="rId31"/>
    <p:sldId id="317" r:id="rId32"/>
    <p:sldId id="274" r:id="rId33"/>
    <p:sldId id="281" r:id="rId34"/>
    <p:sldId id="275" r:id="rId35"/>
    <p:sldId id="280" r:id="rId36"/>
    <p:sldId id="276" r:id="rId37"/>
    <p:sldId id="277" r:id="rId38"/>
    <p:sldId id="278" r:id="rId39"/>
  </p:sldIdLst>
  <p:sldSz cx="9144000" cy="6858000" type="screen4x3"/>
  <p:notesSz cx="6797675" cy="9928225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8083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4972" autoAdjust="0"/>
    <p:restoredTop sz="94724"/>
  </p:normalViewPr>
  <p:slideViewPr>
    <p:cSldViewPr>
      <p:cViewPr varScale="1">
        <p:scale>
          <a:sx n="101" d="100"/>
          <a:sy n="101" d="100"/>
        </p:scale>
        <p:origin x="143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A9B79E-450F-4A52-AB75-0BB5A948B6A9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1CFF9B82-2AB4-44AE-9DBF-0424AAEE0330}">
      <dgm:prSet/>
      <dgm:spPr>
        <a:xfrm>
          <a:off x="4536509" y="1080124"/>
          <a:ext cx="1821802" cy="974942"/>
        </a:xfrm>
        <a:prstGeom prst="rect">
          <a:avLst/>
        </a:prstGeom>
        <a:noFill/>
        <a:ln>
          <a:noFill/>
        </a:ln>
        <a:effectLst/>
        <a:sp3d/>
      </dgm:spPr>
      <dgm:t>
        <a:bodyPr/>
        <a:lstStyle/>
        <a:p>
          <a:pPr rtl="0"/>
          <a:r>
            <a:rPr lang="en-US" dirty="0">
              <a:solidFill>
                <a:srgbClr val="002060"/>
              </a:solidFill>
            </a:rPr>
            <a:t>Urban networks coordination and management</a:t>
          </a:r>
          <a:endParaRPr lang="fr-FR" dirty="0">
            <a:solidFill>
              <a:srgbClr val="002060"/>
            </a:solidFill>
            <a:latin typeface="+mj-lt"/>
            <a:ea typeface="+mn-ea"/>
            <a:cs typeface="+mn-cs"/>
          </a:endParaRPr>
        </a:p>
      </dgm:t>
    </dgm:pt>
    <dgm:pt modelId="{645976DE-04BB-4594-9A64-3FD59BD5AC63}" type="parTrans" cxnId="{E05800EB-586C-4D3A-B0D9-1A1AFDBAC4A3}">
      <dgm:prSet/>
      <dgm:spPr/>
      <dgm:t>
        <a:bodyPr/>
        <a:lstStyle/>
        <a:p>
          <a:endParaRPr lang="fr-FR"/>
        </a:p>
      </dgm:t>
    </dgm:pt>
    <dgm:pt modelId="{D527FD55-E9C1-4CCD-925F-96693C475854}" type="sibTrans" cxnId="{E05800EB-586C-4D3A-B0D9-1A1AFDBAC4A3}">
      <dgm:prSet/>
      <dgm:spPr/>
      <dgm:t>
        <a:bodyPr/>
        <a:lstStyle/>
        <a:p>
          <a:endParaRPr lang="fr-FR"/>
        </a:p>
      </dgm:t>
    </dgm:pt>
    <dgm:pt modelId="{4369A4CC-895D-4F26-AC6B-216308F3F37D}">
      <dgm:prSet/>
      <dgm:spPr>
        <a:xfrm>
          <a:off x="288026" y="1080120"/>
          <a:ext cx="1722431" cy="1072437"/>
        </a:xfrm>
        <a:noFill/>
        <a:ln>
          <a:noFill/>
        </a:ln>
        <a:effectLst/>
        <a:sp3d/>
      </dgm:spPr>
      <dgm:t>
        <a:bodyPr/>
        <a:lstStyle/>
        <a:p>
          <a:pPr rtl="0"/>
          <a:r>
            <a:rPr lang="en-US" dirty="0">
              <a:solidFill>
                <a:srgbClr val="002060"/>
              </a:solidFill>
            </a:rPr>
            <a:t>On-site energy control</a:t>
          </a:r>
          <a:endParaRPr lang="fr-FR" dirty="0">
            <a:solidFill>
              <a:srgbClr val="002060"/>
            </a:solidFill>
            <a:latin typeface="+mj-lt"/>
            <a:ea typeface="+mn-ea"/>
            <a:cs typeface="+mn-cs"/>
          </a:endParaRPr>
        </a:p>
      </dgm:t>
    </dgm:pt>
    <dgm:pt modelId="{5E0D8B2A-5847-4BEC-BCFD-87268DF9CA33}" type="parTrans" cxnId="{5D786DFE-80E5-457A-9510-4F32F24F6C0C}">
      <dgm:prSet/>
      <dgm:spPr/>
      <dgm:t>
        <a:bodyPr/>
        <a:lstStyle/>
        <a:p>
          <a:endParaRPr lang="fr-FR"/>
        </a:p>
      </dgm:t>
    </dgm:pt>
    <dgm:pt modelId="{C1A7B3D3-DD67-4DEA-A6BD-4828972F4648}" type="sibTrans" cxnId="{5D786DFE-80E5-457A-9510-4F32F24F6C0C}">
      <dgm:prSet/>
      <dgm:spPr/>
      <dgm:t>
        <a:bodyPr/>
        <a:lstStyle/>
        <a:p>
          <a:endParaRPr lang="fr-FR"/>
        </a:p>
      </dgm:t>
    </dgm:pt>
    <dgm:pt modelId="{D9C2D3EC-1DE7-425B-8B55-A554F88257AE}">
      <dgm:prSet/>
      <dgm:spPr>
        <a:xfrm>
          <a:off x="4752526" y="2448270"/>
          <a:ext cx="1689307" cy="1145557"/>
        </a:xfrm>
        <a:noFill/>
        <a:ln>
          <a:noFill/>
        </a:ln>
        <a:effectLst/>
        <a:sp3d/>
      </dgm:spPr>
      <dgm:t>
        <a:bodyPr/>
        <a:lstStyle/>
        <a:p>
          <a:pPr rtl="0"/>
          <a:r>
            <a:rPr lang="en-US" dirty="0">
              <a:solidFill>
                <a:srgbClr val="002060"/>
              </a:solidFill>
            </a:rPr>
            <a:t>Territories strategic planning</a:t>
          </a:r>
          <a:endParaRPr lang="fr-FR" dirty="0">
            <a:solidFill>
              <a:srgbClr val="002060"/>
            </a:solidFill>
            <a:latin typeface="+mj-lt"/>
            <a:ea typeface="+mn-ea"/>
            <a:cs typeface="+mn-cs"/>
          </a:endParaRPr>
        </a:p>
      </dgm:t>
    </dgm:pt>
    <dgm:pt modelId="{93DA38F5-C51A-490B-8E9A-F003EC807E2A}" type="parTrans" cxnId="{2762862B-5283-41C6-B2E5-7C24AD595C61}">
      <dgm:prSet/>
      <dgm:spPr/>
      <dgm:t>
        <a:bodyPr/>
        <a:lstStyle/>
        <a:p>
          <a:endParaRPr lang="fr-FR"/>
        </a:p>
      </dgm:t>
    </dgm:pt>
    <dgm:pt modelId="{B16E5D7C-EF54-4068-BE2C-423871829100}" type="sibTrans" cxnId="{2762862B-5283-41C6-B2E5-7C24AD595C61}">
      <dgm:prSet/>
      <dgm:spPr/>
      <dgm:t>
        <a:bodyPr/>
        <a:lstStyle/>
        <a:p>
          <a:endParaRPr lang="fr-FR"/>
        </a:p>
      </dgm:t>
    </dgm:pt>
    <dgm:pt modelId="{914CC42D-E901-4E2F-8B55-B1F9016485EF}">
      <dgm:prSet/>
      <dgm:spPr>
        <a:xfrm>
          <a:off x="3744425" y="4032447"/>
          <a:ext cx="1821802" cy="1048063"/>
        </a:xfrm>
        <a:noFill/>
        <a:ln>
          <a:noFill/>
        </a:ln>
        <a:effectLst/>
        <a:sp3d/>
      </dgm:spPr>
      <dgm:t>
        <a:bodyPr/>
        <a:lstStyle/>
        <a:p>
          <a:pPr rtl="0"/>
          <a:r>
            <a:rPr lang="en-US" dirty="0">
              <a:solidFill>
                <a:srgbClr val="002060"/>
              </a:solidFill>
            </a:rPr>
            <a:t>Territories identification and planning</a:t>
          </a:r>
          <a:endParaRPr lang="fr-FR" dirty="0">
            <a:solidFill>
              <a:srgbClr val="002060"/>
            </a:solidFill>
            <a:latin typeface="+mj-lt"/>
            <a:ea typeface="+mn-ea"/>
            <a:cs typeface="+mn-cs"/>
          </a:endParaRPr>
        </a:p>
      </dgm:t>
    </dgm:pt>
    <dgm:pt modelId="{4DE7C958-776D-454B-BEA8-25A7821FF02B}" type="parTrans" cxnId="{E4816E13-E99D-4EC9-825F-2DDF843F62CD}">
      <dgm:prSet/>
      <dgm:spPr/>
      <dgm:t>
        <a:bodyPr/>
        <a:lstStyle/>
        <a:p>
          <a:endParaRPr lang="fr-FR"/>
        </a:p>
      </dgm:t>
    </dgm:pt>
    <dgm:pt modelId="{2FCF2DB3-4CE7-4C66-B211-B870C0AFA38B}" type="sibTrans" cxnId="{E4816E13-E99D-4EC9-825F-2DDF843F62CD}">
      <dgm:prSet/>
      <dgm:spPr/>
      <dgm:t>
        <a:bodyPr/>
        <a:lstStyle/>
        <a:p>
          <a:endParaRPr lang="fr-FR"/>
        </a:p>
      </dgm:t>
    </dgm:pt>
    <dgm:pt modelId="{8FBA0DDA-5613-4A05-99E2-25B5D8EED52C}">
      <dgm:prSet/>
      <dgm:spPr>
        <a:xfrm>
          <a:off x="576058" y="4032447"/>
          <a:ext cx="1821802" cy="1048063"/>
        </a:xfrm>
        <a:noFill/>
        <a:ln>
          <a:noFill/>
        </a:ln>
        <a:effectLst/>
        <a:sp3d/>
      </dgm:spPr>
      <dgm:t>
        <a:bodyPr/>
        <a:lstStyle/>
        <a:p>
          <a:pPr algn="l" rtl="0"/>
          <a:r>
            <a:rPr lang="en-US" dirty="0">
              <a:solidFill>
                <a:srgbClr val="002060"/>
              </a:solidFill>
            </a:rPr>
            <a:t>Design, management and revaluation of renewable energies sites</a:t>
          </a:r>
          <a:endParaRPr lang="fr-FR" dirty="0">
            <a:solidFill>
              <a:srgbClr val="002060"/>
            </a:solidFill>
            <a:latin typeface="+mj-lt"/>
            <a:ea typeface="+mn-ea"/>
            <a:cs typeface="+mn-cs"/>
          </a:endParaRPr>
        </a:p>
      </dgm:t>
    </dgm:pt>
    <dgm:pt modelId="{B39DE739-D6B0-489E-8B88-14C9AAD08651}" type="parTrans" cxnId="{09B49621-BA80-45D8-8C44-F89FA30BEBE9}">
      <dgm:prSet/>
      <dgm:spPr/>
      <dgm:t>
        <a:bodyPr/>
        <a:lstStyle/>
        <a:p>
          <a:endParaRPr lang="fr-FR"/>
        </a:p>
      </dgm:t>
    </dgm:pt>
    <dgm:pt modelId="{7FD7A835-3C5E-45C7-8DEC-2567E4AB7A8E}" type="sibTrans" cxnId="{09B49621-BA80-45D8-8C44-F89FA30BEBE9}">
      <dgm:prSet/>
      <dgm:spPr/>
      <dgm:t>
        <a:bodyPr/>
        <a:lstStyle/>
        <a:p>
          <a:endParaRPr lang="fr-FR"/>
        </a:p>
      </dgm:t>
    </dgm:pt>
    <dgm:pt modelId="{C6BE2121-74EC-4B2B-8993-52E3D621B0EC}">
      <dgm:prSet/>
      <dgm:spPr>
        <a:xfrm>
          <a:off x="2448279" y="288034"/>
          <a:ext cx="1689307" cy="1145557"/>
        </a:xfrm>
        <a:noFill/>
        <a:ln>
          <a:noFill/>
        </a:ln>
        <a:effectLst/>
        <a:sp3d/>
      </dgm:spPr>
      <dgm:t>
        <a:bodyPr/>
        <a:lstStyle/>
        <a:p>
          <a:pPr rtl="0"/>
          <a:r>
            <a:rPr lang="en-US" dirty="0">
              <a:solidFill>
                <a:srgbClr val="002060"/>
              </a:solidFill>
            </a:rPr>
            <a:t>Sustainability policies management </a:t>
          </a:r>
          <a:endParaRPr lang="fr-FR" dirty="0">
            <a:solidFill>
              <a:srgbClr val="002060"/>
            </a:solidFill>
            <a:latin typeface="+mj-lt"/>
            <a:ea typeface="+mn-ea"/>
            <a:cs typeface="+mn-cs"/>
          </a:endParaRPr>
        </a:p>
      </dgm:t>
    </dgm:pt>
    <dgm:pt modelId="{091DC0E7-3CE4-449A-B235-2924B0E0660D}" type="parTrans" cxnId="{FE1ADDB2-AAFB-4945-9C1F-854263D6FD6B}">
      <dgm:prSet/>
      <dgm:spPr/>
      <dgm:t>
        <a:bodyPr/>
        <a:lstStyle/>
        <a:p>
          <a:endParaRPr lang="fr-FR"/>
        </a:p>
      </dgm:t>
    </dgm:pt>
    <dgm:pt modelId="{56812A0B-038C-45EE-9508-F64CF65C3A8B}" type="sibTrans" cxnId="{FE1ADDB2-AAFB-4945-9C1F-854263D6FD6B}">
      <dgm:prSet/>
      <dgm:spPr/>
      <dgm:t>
        <a:bodyPr/>
        <a:lstStyle/>
        <a:p>
          <a:endParaRPr lang="fr-FR"/>
        </a:p>
      </dgm:t>
    </dgm:pt>
    <dgm:pt modelId="{F7079F69-A0A6-436C-8E7C-227340EA12BF}">
      <dgm:prSet/>
      <dgm:spPr>
        <a:xfrm>
          <a:off x="144017" y="2520285"/>
          <a:ext cx="1722431" cy="1072437"/>
        </a:xfrm>
        <a:noFill/>
        <a:ln>
          <a:noFill/>
        </a:ln>
        <a:effectLst/>
        <a:sp3d/>
      </dgm:spPr>
      <dgm:t>
        <a:bodyPr/>
        <a:lstStyle/>
        <a:p>
          <a:pPr rtl="0"/>
          <a:r>
            <a:rPr lang="en-US" dirty="0">
              <a:solidFill>
                <a:srgbClr val="002060"/>
              </a:solidFill>
            </a:rPr>
            <a:t>Description of energy-efficient urban projects</a:t>
          </a:r>
          <a:endParaRPr lang="fr-FR" dirty="0">
            <a:solidFill>
              <a:srgbClr val="002060"/>
            </a:solidFill>
            <a:latin typeface="+mj-lt"/>
            <a:ea typeface="+mn-ea"/>
            <a:cs typeface="+mn-cs"/>
          </a:endParaRPr>
        </a:p>
      </dgm:t>
    </dgm:pt>
    <dgm:pt modelId="{77AEE041-0F06-450F-AE97-7CE3C5E7DBA2}" type="parTrans" cxnId="{F4B77082-5AE5-4672-84D6-4AA9523FE52C}">
      <dgm:prSet/>
      <dgm:spPr/>
      <dgm:t>
        <a:bodyPr/>
        <a:lstStyle/>
        <a:p>
          <a:endParaRPr lang="fr-FR"/>
        </a:p>
      </dgm:t>
    </dgm:pt>
    <dgm:pt modelId="{553F8EEA-110A-42A7-A34E-6F2C8D2FA0C4}" type="sibTrans" cxnId="{F4B77082-5AE5-4672-84D6-4AA9523FE52C}">
      <dgm:prSet/>
      <dgm:spPr/>
      <dgm:t>
        <a:bodyPr/>
        <a:lstStyle/>
        <a:p>
          <a:endParaRPr lang="fr-FR"/>
        </a:p>
      </dgm:t>
    </dgm:pt>
    <dgm:pt modelId="{1961E048-B82B-4703-86D3-72C4D5D5B87F}">
      <dgm:prSet/>
      <dgm:spPr/>
      <dgm:t>
        <a:bodyPr/>
        <a:lstStyle/>
        <a:p>
          <a:pPr rtl="0"/>
          <a:endParaRPr lang="fr-FR" dirty="0"/>
        </a:p>
      </dgm:t>
    </dgm:pt>
    <dgm:pt modelId="{92BE2379-CBE6-40EB-B5CB-7A229C7CBD0A}" type="parTrans" cxnId="{92849C4D-E5D9-47F2-8F6E-F1AF8D8BD910}">
      <dgm:prSet/>
      <dgm:spPr/>
      <dgm:t>
        <a:bodyPr/>
        <a:lstStyle/>
        <a:p>
          <a:endParaRPr lang="fr-FR"/>
        </a:p>
      </dgm:t>
    </dgm:pt>
    <dgm:pt modelId="{52B600BD-8487-4D78-A076-4ABA0140C0C8}" type="sibTrans" cxnId="{92849C4D-E5D9-47F2-8F6E-F1AF8D8BD910}">
      <dgm:prSet/>
      <dgm:spPr/>
      <dgm:t>
        <a:bodyPr/>
        <a:lstStyle/>
        <a:p>
          <a:endParaRPr lang="fr-FR"/>
        </a:p>
      </dgm:t>
    </dgm:pt>
    <dgm:pt modelId="{2A500895-F319-408F-BDCB-2B88DD081648}">
      <dgm:prSet/>
      <dgm:spPr/>
      <dgm:t>
        <a:bodyPr/>
        <a:lstStyle/>
        <a:p>
          <a:pPr rtl="0"/>
          <a:endParaRPr lang="fr-FR" dirty="0"/>
        </a:p>
      </dgm:t>
    </dgm:pt>
    <dgm:pt modelId="{53A26E03-940E-4CB0-976A-518541AC42B1}" type="parTrans" cxnId="{DAC1F5EB-167A-46AD-B33C-E539477FC469}">
      <dgm:prSet/>
      <dgm:spPr/>
      <dgm:t>
        <a:bodyPr/>
        <a:lstStyle/>
        <a:p>
          <a:endParaRPr lang="fr-FR"/>
        </a:p>
      </dgm:t>
    </dgm:pt>
    <dgm:pt modelId="{EE5A5DFD-7254-4F76-9BBD-EC9A16747CB7}" type="sibTrans" cxnId="{DAC1F5EB-167A-46AD-B33C-E539477FC469}">
      <dgm:prSet/>
      <dgm:spPr/>
      <dgm:t>
        <a:bodyPr/>
        <a:lstStyle/>
        <a:p>
          <a:endParaRPr lang="fr-FR"/>
        </a:p>
      </dgm:t>
    </dgm:pt>
    <dgm:pt modelId="{1BCCD4BA-5E72-4D2A-A5B4-4E11EE0984C9}">
      <dgm:prSet/>
      <dgm:spPr/>
      <dgm:t>
        <a:bodyPr/>
        <a:lstStyle/>
        <a:p>
          <a:pPr rtl="0"/>
          <a:endParaRPr lang="fr-FR" dirty="0"/>
        </a:p>
      </dgm:t>
    </dgm:pt>
    <dgm:pt modelId="{CFCAF593-F747-4473-976B-032FD0D5877E}" type="parTrans" cxnId="{9937B476-F82A-4711-9236-EE3165373DED}">
      <dgm:prSet/>
      <dgm:spPr/>
      <dgm:t>
        <a:bodyPr/>
        <a:lstStyle/>
        <a:p>
          <a:endParaRPr lang="fr-FR"/>
        </a:p>
      </dgm:t>
    </dgm:pt>
    <dgm:pt modelId="{AA9FFA74-AB98-4183-B411-C2DBAF37204E}" type="sibTrans" cxnId="{9937B476-F82A-4711-9236-EE3165373DED}">
      <dgm:prSet/>
      <dgm:spPr/>
      <dgm:t>
        <a:bodyPr/>
        <a:lstStyle/>
        <a:p>
          <a:endParaRPr lang="fr-FR"/>
        </a:p>
      </dgm:t>
    </dgm:pt>
    <dgm:pt modelId="{A6ADBF29-0AE7-444C-BBEC-2CE77328B6EC}">
      <dgm:prSet/>
      <dgm:spPr/>
      <dgm:t>
        <a:bodyPr/>
        <a:lstStyle/>
        <a:p>
          <a:pPr rtl="0"/>
          <a:endParaRPr lang="fr-FR" dirty="0"/>
        </a:p>
      </dgm:t>
    </dgm:pt>
    <dgm:pt modelId="{D6D32205-45F7-4999-B2B8-93FE01371AD3}" type="parTrans" cxnId="{7CA1AC8F-B013-4FB2-86C3-2D6A2AA7B96C}">
      <dgm:prSet/>
      <dgm:spPr/>
      <dgm:t>
        <a:bodyPr/>
        <a:lstStyle/>
        <a:p>
          <a:endParaRPr lang="fr-FR"/>
        </a:p>
      </dgm:t>
    </dgm:pt>
    <dgm:pt modelId="{BB013523-0484-48F5-9CE7-165CB7716483}" type="sibTrans" cxnId="{7CA1AC8F-B013-4FB2-86C3-2D6A2AA7B96C}">
      <dgm:prSet/>
      <dgm:spPr/>
      <dgm:t>
        <a:bodyPr/>
        <a:lstStyle/>
        <a:p>
          <a:endParaRPr lang="fr-FR"/>
        </a:p>
      </dgm:t>
    </dgm:pt>
    <dgm:pt modelId="{FB06BB01-67F6-4B5B-A237-11D06C31CC29}">
      <dgm:prSet/>
      <dgm:spPr/>
      <dgm:t>
        <a:bodyPr/>
        <a:lstStyle/>
        <a:p>
          <a:pPr rtl="0"/>
          <a:endParaRPr lang="fr-FR" dirty="0"/>
        </a:p>
      </dgm:t>
    </dgm:pt>
    <dgm:pt modelId="{F5B90710-AC0A-42F7-BDA7-8AFA0D7ADB36}" type="parTrans" cxnId="{D373AD23-EB4E-4C02-9446-928C578C3CD7}">
      <dgm:prSet/>
      <dgm:spPr/>
      <dgm:t>
        <a:bodyPr/>
        <a:lstStyle/>
        <a:p>
          <a:endParaRPr lang="fr-FR"/>
        </a:p>
      </dgm:t>
    </dgm:pt>
    <dgm:pt modelId="{49EC7DFA-CD22-4695-B63F-1540BE127B03}" type="sibTrans" cxnId="{D373AD23-EB4E-4C02-9446-928C578C3CD7}">
      <dgm:prSet/>
      <dgm:spPr/>
      <dgm:t>
        <a:bodyPr/>
        <a:lstStyle/>
        <a:p>
          <a:endParaRPr lang="fr-FR"/>
        </a:p>
      </dgm:t>
    </dgm:pt>
    <dgm:pt modelId="{4823BFC0-E979-42F9-89EE-86172CD9559D}">
      <dgm:prSet/>
      <dgm:spPr/>
      <dgm:t>
        <a:bodyPr/>
        <a:lstStyle/>
        <a:p>
          <a:pPr rtl="0"/>
          <a:endParaRPr lang="fr-FR" dirty="0"/>
        </a:p>
      </dgm:t>
    </dgm:pt>
    <dgm:pt modelId="{63F0867D-BA0B-4F24-8C39-A5B8C5E6B762}" type="parTrans" cxnId="{CF300C85-9C61-4E7E-A010-C3300C3C25EB}">
      <dgm:prSet/>
      <dgm:spPr/>
      <dgm:t>
        <a:bodyPr/>
        <a:lstStyle/>
        <a:p>
          <a:endParaRPr lang="fr-FR"/>
        </a:p>
      </dgm:t>
    </dgm:pt>
    <dgm:pt modelId="{9CFCBAC3-300E-4525-89EC-C29387187313}" type="sibTrans" cxnId="{CF300C85-9C61-4E7E-A010-C3300C3C25EB}">
      <dgm:prSet/>
      <dgm:spPr/>
      <dgm:t>
        <a:bodyPr/>
        <a:lstStyle/>
        <a:p>
          <a:endParaRPr lang="fr-FR"/>
        </a:p>
      </dgm:t>
    </dgm:pt>
    <dgm:pt modelId="{E0E03DEF-9746-45D4-B861-AE34235E66A5}">
      <dgm:prSet/>
      <dgm:spPr/>
      <dgm:t>
        <a:bodyPr/>
        <a:lstStyle/>
        <a:p>
          <a:pPr rtl="0"/>
          <a:endParaRPr lang="fr-FR" dirty="0"/>
        </a:p>
      </dgm:t>
    </dgm:pt>
    <dgm:pt modelId="{658E88C6-B5B5-464C-BAD9-512CE76516FD}" type="parTrans" cxnId="{D7726223-E3AD-451C-B271-9A67F2CD253E}">
      <dgm:prSet/>
      <dgm:spPr/>
      <dgm:t>
        <a:bodyPr/>
        <a:lstStyle/>
        <a:p>
          <a:endParaRPr lang="fr-FR"/>
        </a:p>
      </dgm:t>
    </dgm:pt>
    <dgm:pt modelId="{0A8263E8-475A-4A89-B952-E40DA3882B71}" type="sibTrans" cxnId="{D7726223-E3AD-451C-B271-9A67F2CD253E}">
      <dgm:prSet/>
      <dgm:spPr/>
      <dgm:t>
        <a:bodyPr/>
        <a:lstStyle/>
        <a:p>
          <a:endParaRPr lang="fr-FR"/>
        </a:p>
      </dgm:t>
    </dgm:pt>
    <dgm:pt modelId="{F0676594-717F-44C0-800E-3317260E5495}">
      <dgm:prSet/>
      <dgm:spPr/>
      <dgm:t>
        <a:bodyPr/>
        <a:lstStyle/>
        <a:p>
          <a:pPr rtl="0"/>
          <a:endParaRPr lang="fr-FR" dirty="0"/>
        </a:p>
      </dgm:t>
    </dgm:pt>
    <dgm:pt modelId="{24C08D04-0559-4B6D-98FF-930107F8F54D}" type="parTrans" cxnId="{146CF2F0-7221-489A-8CF7-61928FE1E20B}">
      <dgm:prSet/>
      <dgm:spPr/>
      <dgm:t>
        <a:bodyPr/>
        <a:lstStyle/>
        <a:p>
          <a:endParaRPr lang="fr-FR"/>
        </a:p>
      </dgm:t>
    </dgm:pt>
    <dgm:pt modelId="{D5EA19C5-A42C-4A00-9233-B8859ABF0F9C}" type="sibTrans" cxnId="{146CF2F0-7221-489A-8CF7-61928FE1E20B}">
      <dgm:prSet/>
      <dgm:spPr/>
      <dgm:t>
        <a:bodyPr/>
        <a:lstStyle/>
        <a:p>
          <a:endParaRPr lang="fr-FR"/>
        </a:p>
      </dgm:t>
    </dgm:pt>
    <dgm:pt modelId="{DC403389-F46B-438A-B3E1-BE1458F3789A}" type="pres">
      <dgm:prSet presAssocID="{61A9B79E-450F-4A52-AB75-0BB5A948B6A9}" presName="compositeShape" presStyleCnt="0">
        <dgm:presLayoutVars>
          <dgm:chMax val="7"/>
          <dgm:dir/>
          <dgm:resizeHandles val="exact"/>
        </dgm:presLayoutVars>
      </dgm:prSet>
      <dgm:spPr/>
    </dgm:pt>
    <dgm:pt modelId="{ECA54F98-9EC7-445B-BAA3-0093117622DB}" type="pres">
      <dgm:prSet presAssocID="{1CFF9B82-2AB4-44AE-9DBF-0424AAEE0330}" presName="circ1" presStyleLbl="vennNode1" presStyleIdx="0" presStyleCnt="7"/>
      <dgm:spPr>
        <a:xfrm>
          <a:off x="2517399" y="1481401"/>
          <a:ext cx="1589936" cy="1590131"/>
        </a:xfrm>
        <a:prstGeom prst="ellipse">
          <a:avLst/>
        </a:prstGeom>
        <a:solidFill>
          <a:srgbClr val="4F81BD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C01DB7DE-00BE-45D1-B1A5-51056EBBE83F}" type="pres">
      <dgm:prSet presAssocID="{1CFF9B82-2AB4-44AE-9DBF-0424AAEE0330}" presName="circ1Tx" presStyleLbl="revTx" presStyleIdx="0" presStyleCnt="0" custLinFactX="17194" custLinFactNeighborX="100000" custLinFactNeighborY="86141">
        <dgm:presLayoutVars>
          <dgm:chMax val="0"/>
          <dgm:chPref val="0"/>
          <dgm:bulletEnabled val="1"/>
        </dgm:presLayoutVars>
      </dgm:prSet>
      <dgm:spPr/>
    </dgm:pt>
    <dgm:pt modelId="{C50878F2-F94A-4616-B128-D5EDFFE307FE}" type="pres">
      <dgm:prSet presAssocID="{4369A4CC-895D-4F26-AC6B-216308F3F37D}" presName="circ2" presStyleLbl="vennNode1" presStyleIdx="1" presStyleCnt="7"/>
      <dgm:spPr>
        <a:xfrm>
          <a:off x="2983781" y="1705638"/>
          <a:ext cx="1589936" cy="1590131"/>
        </a:xfrm>
        <a:prstGeom prst="ellipse">
          <a:avLst/>
        </a:prstGeom>
        <a:solidFill>
          <a:srgbClr val="4F81BD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BBB2AF4D-16E4-4306-99B0-B8489E110001}" type="pres">
      <dgm:prSet presAssocID="{4369A4CC-895D-4F26-AC6B-216308F3F37D}" presName="circ2Tx" presStyleLbl="revTx" presStyleIdx="0" presStyleCnt="0" custLinFactX="-100000" custLinFactNeighborX="-160201" custLinFactNeighborY="-8054">
        <dgm:presLayoutVars>
          <dgm:chMax val="0"/>
          <dgm:chPref val="0"/>
          <dgm:bulletEnabled val="1"/>
        </dgm:presLayoutVars>
      </dgm:prSet>
      <dgm:spPr/>
    </dgm:pt>
    <dgm:pt modelId="{9AC626F9-CD58-463B-9B92-DDE7F21EC76D}" type="pres">
      <dgm:prSet presAssocID="{D9C2D3EC-1DE7-425B-8B55-A554F88257AE}" presName="circ3" presStyleLbl="vennNode1" presStyleIdx="2" presStyleCnt="7"/>
      <dgm:spPr>
        <a:xfrm>
          <a:off x="3098389" y="2210170"/>
          <a:ext cx="1589936" cy="1590131"/>
        </a:xfrm>
        <a:prstGeom prst="ellipse">
          <a:avLst/>
        </a:prstGeom>
        <a:solidFill>
          <a:srgbClr val="4F81BD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2F48D043-A777-47FC-BD49-FBD01563FF48}" type="pres">
      <dgm:prSet presAssocID="{D9C2D3EC-1DE7-425B-8B55-A554F88257AE}" presName="circ3Tx" presStyleLbl="revTx" presStyleIdx="0" presStyleCnt="0" custLinFactNeighborX="-10827" custLinFactNeighborY="-7258">
        <dgm:presLayoutVars>
          <dgm:chMax val="0"/>
          <dgm:chPref val="0"/>
          <dgm:bulletEnabled val="1"/>
        </dgm:presLayoutVars>
      </dgm:prSet>
      <dgm:spPr/>
    </dgm:pt>
    <dgm:pt modelId="{097C4F69-6E29-45C4-A9FD-F94A5EE77481}" type="pres">
      <dgm:prSet presAssocID="{914CC42D-E901-4E2F-8B55-B1F9016485EF}" presName="circ4" presStyleLbl="vennNode1" presStyleIdx="3" presStyleCnt="7"/>
      <dgm:spPr>
        <a:xfrm>
          <a:off x="2775764" y="2614772"/>
          <a:ext cx="1589936" cy="1590131"/>
        </a:xfrm>
        <a:prstGeom prst="ellipse">
          <a:avLst/>
        </a:prstGeom>
        <a:solidFill>
          <a:srgbClr val="4F81BD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68DEFFBB-257A-4173-A88C-DB97B4E0BD3D}" type="pres">
      <dgm:prSet presAssocID="{914CC42D-E901-4E2F-8B55-B1F9016485EF}" presName="circ4Tx" presStyleLbl="revTx" presStyleIdx="0" presStyleCnt="0" custLinFactNeighborX="-25375" custLinFactNeighborY="-3292">
        <dgm:presLayoutVars>
          <dgm:chMax val="0"/>
          <dgm:chPref val="0"/>
          <dgm:bulletEnabled val="1"/>
        </dgm:presLayoutVars>
      </dgm:prSet>
      <dgm:spPr/>
    </dgm:pt>
    <dgm:pt modelId="{D2140E76-6554-4823-B996-67D7F0EE5D45}" type="pres">
      <dgm:prSet presAssocID="{8FBA0DDA-5613-4A05-99E2-25B5D8EED52C}" presName="circ5" presStyleLbl="vennNode1" presStyleIdx="4" presStyleCnt="7"/>
      <dgm:spPr>
        <a:xfrm>
          <a:off x="2259034" y="2614772"/>
          <a:ext cx="1589936" cy="1590131"/>
        </a:xfrm>
        <a:prstGeom prst="ellipse">
          <a:avLst/>
        </a:prstGeom>
        <a:solidFill>
          <a:srgbClr val="4F81BD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E7FA53EB-2B9E-4258-B8B6-0C1E216C600B}" type="pres">
      <dgm:prSet presAssocID="{8FBA0DDA-5613-4A05-99E2-25B5D8EED52C}" presName="circ5Tx" presStyleLbl="revTx" presStyleIdx="0" presStyleCnt="0" custScaleX="142034" custLinFactNeighborX="-1107" custLinFactNeighborY="-3292">
        <dgm:presLayoutVars>
          <dgm:chMax val="0"/>
          <dgm:chPref val="0"/>
          <dgm:bulletEnabled val="1"/>
        </dgm:presLayoutVars>
      </dgm:prSet>
      <dgm:spPr/>
    </dgm:pt>
    <dgm:pt modelId="{42F95C22-2B7D-4917-B07C-C5D956BBADE7}" type="pres">
      <dgm:prSet presAssocID="{C6BE2121-74EC-4B2B-8993-52E3D621B0EC}" presName="circ6" presStyleLbl="vennNode1" presStyleIdx="5" presStyleCnt="7"/>
      <dgm:spPr>
        <a:xfrm>
          <a:off x="1936410" y="2210170"/>
          <a:ext cx="1589936" cy="1590131"/>
        </a:xfrm>
        <a:prstGeom prst="ellipse">
          <a:avLst/>
        </a:prstGeom>
        <a:solidFill>
          <a:srgbClr val="4F81BD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3F148362-B60E-475C-9C7E-B9625F2E2E8D}" type="pres">
      <dgm:prSet presAssocID="{C6BE2121-74EC-4B2B-8993-52E3D621B0EC}" presName="circ6Tx" presStyleLbl="revTx" presStyleIdx="0" presStyleCnt="0" custLinFactX="44928" custLinFactY="-95833" custLinFactNeighborX="100000" custLinFactNeighborY="-100000">
        <dgm:presLayoutVars>
          <dgm:chMax val="0"/>
          <dgm:chPref val="0"/>
          <dgm:bulletEnabled val="1"/>
        </dgm:presLayoutVars>
      </dgm:prSet>
      <dgm:spPr/>
    </dgm:pt>
    <dgm:pt modelId="{A2464E1E-BFA7-43A7-802F-4A195E8AC4BB}" type="pres">
      <dgm:prSet presAssocID="{F7079F69-A0A6-436C-8E7C-227340EA12BF}" presName="circ7" presStyleLbl="vennNode1" presStyleIdx="6" presStyleCnt="7"/>
      <dgm:spPr>
        <a:xfrm>
          <a:off x="2051018" y="1705638"/>
          <a:ext cx="1589936" cy="1590131"/>
        </a:xfrm>
        <a:prstGeom prst="ellipse">
          <a:avLst/>
        </a:prstGeom>
        <a:solidFill>
          <a:srgbClr val="4F81BD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6645981C-7B62-46B8-8D36-29303DB7CA3A}" type="pres">
      <dgm:prSet presAssocID="{F7079F69-A0A6-436C-8E7C-227340EA12BF}" presName="circ7Tx" presStyleLbl="revTx" presStyleIdx="0" presStyleCnt="0" custLinFactY="26235" custLinFactNeighborX="669" custLinFactNeighborY="100000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</dgm:pt>
  </dgm:ptLst>
  <dgm:cxnLst>
    <dgm:cxn modelId="{E4816E13-E99D-4EC9-825F-2DDF843F62CD}" srcId="{61A9B79E-450F-4A52-AB75-0BB5A948B6A9}" destId="{914CC42D-E901-4E2F-8B55-B1F9016485EF}" srcOrd="3" destOrd="0" parTransId="{4DE7C958-776D-454B-BEA8-25A7821FF02B}" sibTransId="{2FCF2DB3-4CE7-4C66-B211-B870C0AFA38B}"/>
    <dgm:cxn modelId="{09B49621-BA80-45D8-8C44-F89FA30BEBE9}" srcId="{61A9B79E-450F-4A52-AB75-0BB5A948B6A9}" destId="{8FBA0DDA-5613-4A05-99E2-25B5D8EED52C}" srcOrd="4" destOrd="0" parTransId="{B39DE739-D6B0-489E-8B88-14C9AAD08651}" sibTransId="{7FD7A835-3C5E-45C7-8DEC-2567E4AB7A8E}"/>
    <dgm:cxn modelId="{D7726223-E3AD-451C-B271-9A67F2CD253E}" srcId="{61A9B79E-450F-4A52-AB75-0BB5A948B6A9}" destId="{E0E03DEF-9746-45D4-B861-AE34235E66A5}" srcOrd="13" destOrd="0" parTransId="{658E88C6-B5B5-464C-BAD9-512CE76516FD}" sibTransId="{0A8263E8-475A-4A89-B952-E40DA3882B71}"/>
    <dgm:cxn modelId="{D373AD23-EB4E-4C02-9446-928C578C3CD7}" srcId="{61A9B79E-450F-4A52-AB75-0BB5A948B6A9}" destId="{FB06BB01-67F6-4B5B-A237-11D06C31CC29}" srcOrd="11" destOrd="0" parTransId="{F5B90710-AC0A-42F7-BDA7-8AFA0D7ADB36}" sibTransId="{49EC7DFA-CD22-4695-B63F-1540BE127B03}"/>
    <dgm:cxn modelId="{2762862B-5283-41C6-B2E5-7C24AD595C61}" srcId="{61A9B79E-450F-4A52-AB75-0BB5A948B6A9}" destId="{D9C2D3EC-1DE7-425B-8B55-A554F88257AE}" srcOrd="2" destOrd="0" parTransId="{93DA38F5-C51A-490B-8E9A-F003EC807E2A}" sibTransId="{B16E5D7C-EF54-4068-BE2C-423871829100}"/>
    <dgm:cxn modelId="{58AAD85F-F61B-42A0-B60C-FADA11849A64}" type="presOf" srcId="{8FBA0DDA-5613-4A05-99E2-25B5D8EED52C}" destId="{E7FA53EB-2B9E-4258-B8B6-0C1E216C600B}" srcOrd="0" destOrd="0" presId="urn:microsoft.com/office/officeart/2005/8/layout/venn1"/>
    <dgm:cxn modelId="{92849C4D-E5D9-47F2-8F6E-F1AF8D8BD910}" srcId="{61A9B79E-450F-4A52-AB75-0BB5A948B6A9}" destId="{1961E048-B82B-4703-86D3-72C4D5D5B87F}" srcOrd="7" destOrd="0" parTransId="{92BE2379-CBE6-40EB-B5CB-7A229C7CBD0A}" sibTransId="{52B600BD-8487-4D78-A076-4ABA0140C0C8}"/>
    <dgm:cxn modelId="{02CD6A76-4D0A-4059-96D7-B41599062A5A}" type="presOf" srcId="{D9C2D3EC-1DE7-425B-8B55-A554F88257AE}" destId="{2F48D043-A777-47FC-BD49-FBD01563FF48}" srcOrd="0" destOrd="0" presId="urn:microsoft.com/office/officeart/2005/8/layout/venn1"/>
    <dgm:cxn modelId="{9937B476-F82A-4711-9236-EE3165373DED}" srcId="{61A9B79E-450F-4A52-AB75-0BB5A948B6A9}" destId="{1BCCD4BA-5E72-4D2A-A5B4-4E11EE0984C9}" srcOrd="9" destOrd="0" parTransId="{CFCAF593-F747-4473-976B-032FD0D5877E}" sibTransId="{AA9FFA74-AB98-4183-B411-C2DBAF37204E}"/>
    <dgm:cxn modelId="{F4B77082-5AE5-4672-84D6-4AA9523FE52C}" srcId="{61A9B79E-450F-4A52-AB75-0BB5A948B6A9}" destId="{F7079F69-A0A6-436C-8E7C-227340EA12BF}" srcOrd="6" destOrd="0" parTransId="{77AEE041-0F06-450F-AE97-7CE3C5E7DBA2}" sibTransId="{553F8EEA-110A-42A7-A34E-6F2C8D2FA0C4}"/>
    <dgm:cxn modelId="{CF300C85-9C61-4E7E-A010-C3300C3C25EB}" srcId="{61A9B79E-450F-4A52-AB75-0BB5A948B6A9}" destId="{4823BFC0-E979-42F9-89EE-86172CD9559D}" srcOrd="12" destOrd="0" parTransId="{63F0867D-BA0B-4F24-8C39-A5B8C5E6B762}" sibTransId="{9CFCBAC3-300E-4525-89EC-C29387187313}"/>
    <dgm:cxn modelId="{6FDF6E8B-4864-48AA-BDDD-206A411761BD}" type="presOf" srcId="{1CFF9B82-2AB4-44AE-9DBF-0424AAEE0330}" destId="{C01DB7DE-00BE-45D1-B1A5-51056EBBE83F}" srcOrd="0" destOrd="0" presId="urn:microsoft.com/office/officeart/2005/8/layout/venn1"/>
    <dgm:cxn modelId="{B148B78D-2A88-4CB5-A53E-00A73A2BD9AE}" type="presOf" srcId="{4369A4CC-895D-4F26-AC6B-216308F3F37D}" destId="{BBB2AF4D-16E4-4306-99B0-B8489E110001}" srcOrd="0" destOrd="0" presId="urn:microsoft.com/office/officeart/2005/8/layout/venn1"/>
    <dgm:cxn modelId="{4B23858E-ED90-4652-8E90-19D36D26FD22}" type="presOf" srcId="{61A9B79E-450F-4A52-AB75-0BB5A948B6A9}" destId="{DC403389-F46B-438A-B3E1-BE1458F3789A}" srcOrd="0" destOrd="0" presId="urn:microsoft.com/office/officeart/2005/8/layout/venn1"/>
    <dgm:cxn modelId="{7CA1AC8F-B013-4FB2-86C3-2D6A2AA7B96C}" srcId="{61A9B79E-450F-4A52-AB75-0BB5A948B6A9}" destId="{A6ADBF29-0AE7-444C-BBEC-2CE77328B6EC}" srcOrd="10" destOrd="0" parTransId="{D6D32205-45F7-4999-B2B8-93FE01371AD3}" sibTransId="{BB013523-0484-48F5-9CE7-165CB7716483}"/>
    <dgm:cxn modelId="{B9AF709A-3510-453B-8800-09DC56A57EFB}" type="presOf" srcId="{914CC42D-E901-4E2F-8B55-B1F9016485EF}" destId="{68DEFFBB-257A-4173-A88C-DB97B4E0BD3D}" srcOrd="0" destOrd="0" presId="urn:microsoft.com/office/officeart/2005/8/layout/venn1"/>
    <dgm:cxn modelId="{FE1ADDB2-AAFB-4945-9C1F-854263D6FD6B}" srcId="{61A9B79E-450F-4A52-AB75-0BB5A948B6A9}" destId="{C6BE2121-74EC-4B2B-8993-52E3D621B0EC}" srcOrd="5" destOrd="0" parTransId="{091DC0E7-3CE4-449A-B235-2924B0E0660D}" sibTransId="{56812A0B-038C-45EE-9508-F64CF65C3A8B}"/>
    <dgm:cxn modelId="{A311FFE3-4EFD-4C25-ACB2-3B3A31917C34}" type="presOf" srcId="{F7079F69-A0A6-436C-8E7C-227340EA12BF}" destId="{6645981C-7B62-46B8-8D36-29303DB7CA3A}" srcOrd="0" destOrd="0" presId="urn:microsoft.com/office/officeart/2005/8/layout/venn1"/>
    <dgm:cxn modelId="{E05800EB-586C-4D3A-B0D9-1A1AFDBAC4A3}" srcId="{61A9B79E-450F-4A52-AB75-0BB5A948B6A9}" destId="{1CFF9B82-2AB4-44AE-9DBF-0424AAEE0330}" srcOrd="0" destOrd="0" parTransId="{645976DE-04BB-4594-9A64-3FD59BD5AC63}" sibTransId="{D527FD55-E9C1-4CCD-925F-96693C475854}"/>
    <dgm:cxn modelId="{B3F981EB-BAD8-46C4-8747-16321967919B}" type="presOf" srcId="{C6BE2121-74EC-4B2B-8993-52E3D621B0EC}" destId="{3F148362-B60E-475C-9C7E-B9625F2E2E8D}" srcOrd="0" destOrd="0" presId="urn:microsoft.com/office/officeart/2005/8/layout/venn1"/>
    <dgm:cxn modelId="{DAC1F5EB-167A-46AD-B33C-E539477FC469}" srcId="{61A9B79E-450F-4A52-AB75-0BB5A948B6A9}" destId="{2A500895-F319-408F-BDCB-2B88DD081648}" srcOrd="8" destOrd="0" parTransId="{53A26E03-940E-4CB0-976A-518541AC42B1}" sibTransId="{EE5A5DFD-7254-4F76-9BBD-EC9A16747CB7}"/>
    <dgm:cxn modelId="{146CF2F0-7221-489A-8CF7-61928FE1E20B}" srcId="{61A9B79E-450F-4A52-AB75-0BB5A948B6A9}" destId="{F0676594-717F-44C0-800E-3317260E5495}" srcOrd="14" destOrd="0" parTransId="{24C08D04-0559-4B6D-98FF-930107F8F54D}" sibTransId="{D5EA19C5-A42C-4A00-9233-B8859ABF0F9C}"/>
    <dgm:cxn modelId="{5D786DFE-80E5-457A-9510-4F32F24F6C0C}" srcId="{61A9B79E-450F-4A52-AB75-0BB5A948B6A9}" destId="{4369A4CC-895D-4F26-AC6B-216308F3F37D}" srcOrd="1" destOrd="0" parTransId="{5E0D8B2A-5847-4BEC-BCFD-87268DF9CA33}" sibTransId="{C1A7B3D3-DD67-4DEA-A6BD-4828972F4648}"/>
    <dgm:cxn modelId="{14973F81-4460-4E96-988C-DD36FBD4DF5E}" type="presParOf" srcId="{DC403389-F46B-438A-B3E1-BE1458F3789A}" destId="{ECA54F98-9EC7-445B-BAA3-0093117622DB}" srcOrd="0" destOrd="0" presId="urn:microsoft.com/office/officeart/2005/8/layout/venn1"/>
    <dgm:cxn modelId="{098D5F8E-274C-49BE-BA9F-FD5DFC4DB6BB}" type="presParOf" srcId="{DC403389-F46B-438A-B3E1-BE1458F3789A}" destId="{C01DB7DE-00BE-45D1-B1A5-51056EBBE83F}" srcOrd="1" destOrd="0" presId="urn:microsoft.com/office/officeart/2005/8/layout/venn1"/>
    <dgm:cxn modelId="{D7C2F7FE-340E-4A7C-B2B8-44B7F3BE8A3A}" type="presParOf" srcId="{DC403389-F46B-438A-B3E1-BE1458F3789A}" destId="{C50878F2-F94A-4616-B128-D5EDFFE307FE}" srcOrd="2" destOrd="0" presId="urn:microsoft.com/office/officeart/2005/8/layout/venn1"/>
    <dgm:cxn modelId="{D52B0697-B6A3-41FF-80B1-FC6903A7E7DB}" type="presParOf" srcId="{DC403389-F46B-438A-B3E1-BE1458F3789A}" destId="{BBB2AF4D-16E4-4306-99B0-B8489E110001}" srcOrd="3" destOrd="0" presId="urn:microsoft.com/office/officeart/2005/8/layout/venn1"/>
    <dgm:cxn modelId="{2409F707-3AB8-46CC-8910-667B1CB60967}" type="presParOf" srcId="{DC403389-F46B-438A-B3E1-BE1458F3789A}" destId="{9AC626F9-CD58-463B-9B92-DDE7F21EC76D}" srcOrd="4" destOrd="0" presId="urn:microsoft.com/office/officeart/2005/8/layout/venn1"/>
    <dgm:cxn modelId="{BBE8C5FC-A424-4AB8-A9D4-474418DA9A7B}" type="presParOf" srcId="{DC403389-F46B-438A-B3E1-BE1458F3789A}" destId="{2F48D043-A777-47FC-BD49-FBD01563FF48}" srcOrd="5" destOrd="0" presId="urn:microsoft.com/office/officeart/2005/8/layout/venn1"/>
    <dgm:cxn modelId="{572F633E-A4BA-428F-AC49-C6EE378EA030}" type="presParOf" srcId="{DC403389-F46B-438A-B3E1-BE1458F3789A}" destId="{097C4F69-6E29-45C4-A9FD-F94A5EE77481}" srcOrd="6" destOrd="0" presId="urn:microsoft.com/office/officeart/2005/8/layout/venn1"/>
    <dgm:cxn modelId="{C3A80231-01E7-45D4-8EE6-B5811F2D9518}" type="presParOf" srcId="{DC403389-F46B-438A-B3E1-BE1458F3789A}" destId="{68DEFFBB-257A-4173-A88C-DB97B4E0BD3D}" srcOrd="7" destOrd="0" presId="urn:microsoft.com/office/officeart/2005/8/layout/venn1"/>
    <dgm:cxn modelId="{06D689E3-0E8E-4C1E-9386-35902D8D78F4}" type="presParOf" srcId="{DC403389-F46B-438A-B3E1-BE1458F3789A}" destId="{D2140E76-6554-4823-B996-67D7F0EE5D45}" srcOrd="8" destOrd="0" presId="urn:microsoft.com/office/officeart/2005/8/layout/venn1"/>
    <dgm:cxn modelId="{01FBF736-AA86-438B-A954-B5B539301ADF}" type="presParOf" srcId="{DC403389-F46B-438A-B3E1-BE1458F3789A}" destId="{E7FA53EB-2B9E-4258-B8B6-0C1E216C600B}" srcOrd="9" destOrd="0" presId="urn:microsoft.com/office/officeart/2005/8/layout/venn1"/>
    <dgm:cxn modelId="{290DB28D-7881-4F0A-969A-109B2E0F0041}" type="presParOf" srcId="{DC403389-F46B-438A-B3E1-BE1458F3789A}" destId="{42F95C22-2B7D-4917-B07C-C5D956BBADE7}" srcOrd="10" destOrd="0" presId="urn:microsoft.com/office/officeart/2005/8/layout/venn1"/>
    <dgm:cxn modelId="{617182CD-2EEE-40B3-997B-46E06B71E10E}" type="presParOf" srcId="{DC403389-F46B-438A-B3E1-BE1458F3789A}" destId="{3F148362-B60E-475C-9C7E-B9625F2E2E8D}" srcOrd="11" destOrd="0" presId="urn:microsoft.com/office/officeart/2005/8/layout/venn1"/>
    <dgm:cxn modelId="{FE863CF8-E7DB-4DDD-A7E5-1030009B5CA9}" type="presParOf" srcId="{DC403389-F46B-438A-B3E1-BE1458F3789A}" destId="{A2464E1E-BFA7-43A7-802F-4A195E8AC4BB}" srcOrd="12" destOrd="0" presId="urn:microsoft.com/office/officeart/2005/8/layout/venn1"/>
    <dgm:cxn modelId="{C08E2AA5-D1C3-43C2-AE77-577F39FEFB61}" type="presParOf" srcId="{DC403389-F46B-438A-B3E1-BE1458F3789A}" destId="{6645981C-7B62-46B8-8D36-29303DB7CA3A}" srcOrd="1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A54F98-9EC7-445B-BAA3-0093117622DB}">
      <dsp:nvSpPr>
        <dsp:cNvPr id="0" name=""/>
        <dsp:cNvSpPr/>
      </dsp:nvSpPr>
      <dsp:spPr>
        <a:xfrm>
          <a:off x="2216406" y="1372403"/>
          <a:ext cx="1399835" cy="1400007"/>
        </a:xfrm>
        <a:prstGeom prst="ellipse">
          <a:avLst/>
        </a:prstGeom>
        <a:solidFill>
          <a:srgbClr val="4F81BD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01DB7DE-00BE-45D1-B1A5-51056EBBE83F}">
      <dsp:nvSpPr>
        <dsp:cNvPr id="0" name=""/>
        <dsp:cNvSpPr/>
      </dsp:nvSpPr>
      <dsp:spPr>
        <a:xfrm>
          <a:off x="3994101" y="1019105"/>
          <a:ext cx="1603978" cy="85837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002060"/>
              </a:solidFill>
            </a:rPr>
            <a:t>Urban networks coordination and management</a:t>
          </a:r>
          <a:endParaRPr lang="fr-FR" sz="1600" kern="1200" dirty="0">
            <a:solidFill>
              <a:srgbClr val="002060"/>
            </a:solidFill>
            <a:latin typeface="+mj-lt"/>
            <a:ea typeface="+mn-ea"/>
            <a:cs typeface="+mn-cs"/>
          </a:endParaRPr>
        </a:p>
      </dsp:txBody>
      <dsp:txXfrm>
        <a:off x="3994101" y="1019105"/>
        <a:ext cx="1603978" cy="858373"/>
      </dsp:txXfrm>
    </dsp:sp>
    <dsp:sp modelId="{C50878F2-F94A-4616-B128-D5EDFFE307FE}">
      <dsp:nvSpPr>
        <dsp:cNvPr id="0" name=""/>
        <dsp:cNvSpPr/>
      </dsp:nvSpPr>
      <dsp:spPr>
        <a:xfrm>
          <a:off x="2627024" y="1569829"/>
          <a:ext cx="1399835" cy="1400007"/>
        </a:xfrm>
        <a:prstGeom prst="ellipse">
          <a:avLst/>
        </a:prstGeom>
        <a:solidFill>
          <a:srgbClr val="4F81BD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BB2AF4D-16E4-4306-99B0-B8489E110001}">
      <dsp:nvSpPr>
        <dsp:cNvPr id="0" name=""/>
        <dsp:cNvSpPr/>
      </dsp:nvSpPr>
      <dsp:spPr>
        <a:xfrm>
          <a:off x="253588" y="1019102"/>
          <a:ext cx="1516488" cy="94421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002060"/>
              </a:solidFill>
            </a:rPr>
            <a:t>On-site energy control</a:t>
          </a:r>
          <a:endParaRPr lang="fr-FR" sz="1600" kern="1200" dirty="0">
            <a:solidFill>
              <a:srgbClr val="002060"/>
            </a:solidFill>
            <a:latin typeface="+mj-lt"/>
            <a:ea typeface="+mn-ea"/>
            <a:cs typeface="+mn-cs"/>
          </a:endParaRPr>
        </a:p>
      </dsp:txBody>
      <dsp:txXfrm>
        <a:off x="253588" y="1019102"/>
        <a:ext cx="1516488" cy="944210"/>
      </dsp:txXfrm>
    </dsp:sp>
    <dsp:sp modelId="{9AC626F9-CD58-463B-9B92-DDE7F21EC76D}">
      <dsp:nvSpPr>
        <dsp:cNvPr id="0" name=""/>
        <dsp:cNvSpPr/>
      </dsp:nvSpPr>
      <dsp:spPr>
        <a:xfrm>
          <a:off x="2727929" y="2014037"/>
          <a:ext cx="1399835" cy="1400007"/>
        </a:xfrm>
        <a:prstGeom prst="ellipse">
          <a:avLst/>
        </a:prstGeom>
        <a:solidFill>
          <a:srgbClr val="4F81BD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2F48D043-A777-47FC-BD49-FBD01563FF48}">
      <dsp:nvSpPr>
        <dsp:cNvPr id="0" name=""/>
        <dsp:cNvSpPr/>
      </dsp:nvSpPr>
      <dsp:spPr>
        <a:xfrm>
          <a:off x="4184290" y="2223668"/>
          <a:ext cx="1487325" cy="100858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002060"/>
              </a:solidFill>
            </a:rPr>
            <a:t>Territories strategic planning</a:t>
          </a:r>
          <a:endParaRPr lang="fr-FR" sz="1600" kern="1200" dirty="0">
            <a:solidFill>
              <a:srgbClr val="002060"/>
            </a:solidFill>
            <a:latin typeface="+mj-lt"/>
            <a:ea typeface="+mn-ea"/>
            <a:cs typeface="+mn-cs"/>
          </a:endParaRPr>
        </a:p>
      </dsp:txBody>
      <dsp:txXfrm>
        <a:off x="4184290" y="2223668"/>
        <a:ext cx="1487325" cy="1008588"/>
      </dsp:txXfrm>
    </dsp:sp>
    <dsp:sp modelId="{097C4F69-6E29-45C4-A9FD-F94A5EE77481}">
      <dsp:nvSpPr>
        <dsp:cNvPr id="0" name=""/>
        <dsp:cNvSpPr/>
      </dsp:nvSpPr>
      <dsp:spPr>
        <a:xfrm>
          <a:off x="2443879" y="2370262"/>
          <a:ext cx="1399835" cy="1400007"/>
        </a:xfrm>
        <a:prstGeom prst="ellipse">
          <a:avLst/>
        </a:prstGeom>
        <a:solidFill>
          <a:srgbClr val="4F81BD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8DEFFBB-257A-4173-A88C-DB97B4E0BD3D}">
      <dsp:nvSpPr>
        <dsp:cNvPr id="0" name=""/>
        <dsp:cNvSpPr/>
      </dsp:nvSpPr>
      <dsp:spPr>
        <a:xfrm>
          <a:off x="3296722" y="3618433"/>
          <a:ext cx="1603978" cy="92275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002060"/>
              </a:solidFill>
            </a:rPr>
            <a:t>Territories identification and planning</a:t>
          </a:r>
          <a:endParaRPr lang="fr-FR" sz="1600" kern="1200" dirty="0">
            <a:solidFill>
              <a:srgbClr val="002060"/>
            </a:solidFill>
            <a:latin typeface="+mj-lt"/>
            <a:ea typeface="+mn-ea"/>
            <a:cs typeface="+mn-cs"/>
          </a:endParaRPr>
        </a:p>
      </dsp:txBody>
      <dsp:txXfrm>
        <a:off x="3296722" y="3618433"/>
        <a:ext cx="1603978" cy="922751"/>
      </dsp:txXfrm>
    </dsp:sp>
    <dsp:sp modelId="{D2140E76-6554-4823-B996-67D7F0EE5D45}">
      <dsp:nvSpPr>
        <dsp:cNvPr id="0" name=""/>
        <dsp:cNvSpPr/>
      </dsp:nvSpPr>
      <dsp:spPr>
        <a:xfrm>
          <a:off x="1988932" y="2370262"/>
          <a:ext cx="1399835" cy="1400007"/>
        </a:xfrm>
        <a:prstGeom prst="ellipse">
          <a:avLst/>
        </a:prstGeom>
        <a:solidFill>
          <a:srgbClr val="4F81BD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E7FA53EB-2B9E-4258-B8B6-0C1E216C600B}">
      <dsp:nvSpPr>
        <dsp:cNvPr id="0" name=""/>
        <dsp:cNvSpPr/>
      </dsp:nvSpPr>
      <dsp:spPr>
        <a:xfrm>
          <a:off x="170074" y="3618433"/>
          <a:ext cx="2278194" cy="92275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002060"/>
              </a:solidFill>
            </a:rPr>
            <a:t>Design, management and revaluation of renewable energies sites</a:t>
          </a:r>
          <a:endParaRPr lang="fr-FR" sz="1600" kern="1200" dirty="0">
            <a:solidFill>
              <a:srgbClr val="002060"/>
            </a:solidFill>
            <a:latin typeface="+mj-lt"/>
            <a:ea typeface="+mn-ea"/>
            <a:cs typeface="+mn-cs"/>
          </a:endParaRPr>
        </a:p>
      </dsp:txBody>
      <dsp:txXfrm>
        <a:off x="170074" y="3618433"/>
        <a:ext cx="2278194" cy="922751"/>
      </dsp:txXfrm>
    </dsp:sp>
    <dsp:sp modelId="{42F95C22-2B7D-4917-B07C-C5D956BBADE7}">
      <dsp:nvSpPr>
        <dsp:cNvPr id="0" name=""/>
        <dsp:cNvSpPr/>
      </dsp:nvSpPr>
      <dsp:spPr>
        <a:xfrm>
          <a:off x="1704883" y="2014037"/>
          <a:ext cx="1399835" cy="1400007"/>
        </a:xfrm>
        <a:prstGeom prst="ellipse">
          <a:avLst/>
        </a:prstGeom>
        <a:solidFill>
          <a:srgbClr val="4F81BD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F148362-B60E-475C-9C7E-B9625F2E2E8D}">
      <dsp:nvSpPr>
        <dsp:cNvPr id="0" name=""/>
        <dsp:cNvSpPr/>
      </dsp:nvSpPr>
      <dsp:spPr>
        <a:xfrm>
          <a:off x="2155550" y="321722"/>
          <a:ext cx="1487325" cy="100858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002060"/>
              </a:solidFill>
            </a:rPr>
            <a:t>Sustainability policies management </a:t>
          </a:r>
          <a:endParaRPr lang="fr-FR" sz="1600" kern="1200" dirty="0">
            <a:solidFill>
              <a:srgbClr val="002060"/>
            </a:solidFill>
            <a:latin typeface="+mj-lt"/>
            <a:ea typeface="+mn-ea"/>
            <a:cs typeface="+mn-cs"/>
          </a:endParaRPr>
        </a:p>
      </dsp:txBody>
      <dsp:txXfrm>
        <a:off x="2155550" y="321722"/>
        <a:ext cx="1487325" cy="1008588"/>
      </dsp:txXfrm>
    </dsp:sp>
    <dsp:sp modelId="{A2464E1E-BFA7-43A7-802F-4A195E8AC4BB}">
      <dsp:nvSpPr>
        <dsp:cNvPr id="0" name=""/>
        <dsp:cNvSpPr/>
      </dsp:nvSpPr>
      <dsp:spPr>
        <a:xfrm>
          <a:off x="1805787" y="1569829"/>
          <a:ext cx="1399835" cy="1400007"/>
        </a:xfrm>
        <a:prstGeom prst="ellipse">
          <a:avLst/>
        </a:prstGeom>
        <a:solidFill>
          <a:srgbClr val="4F81BD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645981C-7B62-46B8-8D36-29303DB7CA3A}">
      <dsp:nvSpPr>
        <dsp:cNvPr id="0" name=""/>
        <dsp:cNvSpPr/>
      </dsp:nvSpPr>
      <dsp:spPr>
        <a:xfrm>
          <a:off x="126798" y="2287073"/>
          <a:ext cx="1516488" cy="94421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002060"/>
              </a:solidFill>
            </a:rPr>
            <a:t>Description of energy-efficient urban projects</a:t>
          </a:r>
          <a:endParaRPr lang="fr-FR" sz="1600" kern="1200" dirty="0">
            <a:solidFill>
              <a:srgbClr val="002060"/>
            </a:solidFill>
            <a:latin typeface="+mj-lt"/>
            <a:ea typeface="+mn-ea"/>
            <a:cs typeface="+mn-cs"/>
          </a:endParaRPr>
        </a:p>
      </dsp:txBody>
      <dsp:txXfrm>
        <a:off x="126798" y="2287073"/>
        <a:ext cx="1516488" cy="9442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25460A-8B8C-4E45-9522-72560080D8B6}" type="datetimeFigureOut">
              <a:rPr lang="fr-FR" smtClean="0"/>
              <a:pPr/>
              <a:t>20/05/2025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6B96E7-2C6D-4ED3-9039-EC717F61459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2180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9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8444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0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7074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1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79629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2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76954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Shape 235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D0723D-1D41-4E7E-BDAF-645683959B7D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1932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9B6ED6-D313-4187-B611-ACB85462EE42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0493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3183BC-5BCA-441F-B43F-4E64BF0920B8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062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4260F-7C84-482B-89A5-D2BA34C8E2AC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285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9AF049-5CDE-4CA3-98FF-9B5E3B1B32A0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4181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1B2116-9FF7-46B8-8459-85C1D77580CC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4429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FAF93E-220C-4F3A-B94D-6568A61546F1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4571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8B58F0-1D6C-4C79-BCC8-07C96B734578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6347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DE270B-6756-420D-B785-14FEBDE54BA0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4653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61EEC6-2790-48EB-AAB3-4B28DE8F30F1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7338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39FA2B-1F16-41CA-A4FD-F6DF42D60FFF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188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FCD0C9B-4031-431E-AB4C-68652A5A44ED}" type="slidenum">
              <a:rPr lang="fr-FR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esireims.fr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cei-concours.fr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wmf"/><Relationship Id="rId5" Type="http://schemas.openxmlformats.org/officeDocument/2006/relationships/image" Target="../media/image8.png"/><Relationship Id="rId4" Type="http://schemas.openxmlformats.org/officeDocument/2006/relationships/image" Target="../media/image7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stephanie.odof@univ-reims.fr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mailto:stephanie.odof@univ-reims.fr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outu.be/UvWxfu23ht8" TargetMode="External"/><Relationship Id="rId4" Type="http://schemas.microsoft.com/office/2007/relationships/hdphoto" Target="../media/hdphoto1.wdp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2.jpeg"/><Relationship Id="rId7" Type="http://schemas.openxmlformats.org/officeDocument/2006/relationships/image" Target="../media/image36.png"/><Relationship Id="rId2" Type="http://schemas.openxmlformats.org/officeDocument/2006/relationships/hyperlink" Target="http://www.esireims.fr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98368"/>
            <a:ext cx="8229600" cy="1143000"/>
          </a:xfrm>
        </p:spPr>
        <p:txBody>
          <a:bodyPr/>
          <a:lstStyle/>
          <a:p>
            <a:pPr algn="r"/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6472" y="1412776"/>
            <a:ext cx="8911056" cy="4794791"/>
          </a:xfrm>
        </p:spPr>
        <p:txBody>
          <a:bodyPr/>
          <a:lstStyle/>
          <a:p>
            <a:pPr marL="0" indent="0">
              <a:spcBef>
                <a:spcPts val="425"/>
              </a:spcBef>
              <a:spcAft>
                <a:spcPts val="0"/>
              </a:spcAft>
              <a:buNone/>
            </a:pPr>
            <a:r>
              <a:rPr lang="fr-FR" altLang="fr-FR" sz="2200" b="1" dirty="0">
                <a:solidFill>
                  <a:srgbClr val="002060"/>
                </a:solidFill>
                <a:latin typeface="+mj-lt"/>
              </a:rPr>
              <a:t>E</a:t>
            </a:r>
            <a:r>
              <a:rPr lang="fr-FR" altLang="fr-FR" sz="2200" dirty="0">
                <a:solidFill>
                  <a:srgbClr val="002060"/>
                </a:solidFill>
                <a:latin typeface="+mj-lt"/>
              </a:rPr>
              <a:t>cole nationale </a:t>
            </a:r>
            <a:r>
              <a:rPr lang="fr-FR" altLang="fr-FR" sz="2200" b="1" dirty="0">
                <a:solidFill>
                  <a:srgbClr val="002060"/>
                </a:solidFill>
                <a:latin typeface="+mj-lt"/>
              </a:rPr>
              <a:t>S</a:t>
            </a:r>
            <a:r>
              <a:rPr lang="fr-FR" altLang="fr-FR" sz="2200" dirty="0">
                <a:solidFill>
                  <a:srgbClr val="002060"/>
                </a:solidFill>
                <a:latin typeface="+mj-lt"/>
              </a:rPr>
              <a:t>upérieure d’</a:t>
            </a:r>
            <a:r>
              <a:rPr lang="fr-FR" altLang="fr-FR" sz="2200" b="1" dirty="0">
                <a:solidFill>
                  <a:srgbClr val="002060"/>
                </a:solidFill>
                <a:latin typeface="+mj-lt"/>
              </a:rPr>
              <a:t>I</a:t>
            </a:r>
            <a:r>
              <a:rPr lang="fr-FR" altLang="fr-FR" sz="2200" dirty="0">
                <a:solidFill>
                  <a:srgbClr val="002060"/>
                </a:solidFill>
                <a:latin typeface="+mj-lt"/>
              </a:rPr>
              <a:t>ngénieurs de </a:t>
            </a:r>
            <a:r>
              <a:rPr lang="fr-FR" altLang="fr-FR" sz="2200" b="1" dirty="0">
                <a:solidFill>
                  <a:srgbClr val="002060"/>
                </a:solidFill>
                <a:latin typeface="+mj-lt"/>
              </a:rPr>
              <a:t>R</a:t>
            </a:r>
            <a:r>
              <a:rPr lang="fr-FR" altLang="fr-FR" sz="2200" dirty="0">
                <a:solidFill>
                  <a:srgbClr val="002060"/>
                </a:solidFill>
                <a:latin typeface="+mj-lt"/>
              </a:rPr>
              <a:t>eims </a:t>
            </a:r>
            <a:br>
              <a:rPr lang="fr-FR" altLang="fr-FR" sz="2000" dirty="0">
                <a:solidFill>
                  <a:srgbClr val="002060"/>
                </a:solidFill>
                <a:latin typeface="Lucida Sans" panose="020B0602030504020204" pitchFamily="34" charset="0"/>
              </a:rPr>
            </a:br>
            <a:r>
              <a:rPr lang="en-US" sz="1800" b="1" dirty="0">
                <a:latin typeface="Arial" panose="020B0604020202020204" pitchFamily="34" charset="0"/>
                <a:ea typeface="Arial" panose="020B0604020202020204" pitchFamily="34" charset="0"/>
              </a:rPr>
              <a:t>The Engineering School from the University of Reims</a:t>
            </a:r>
            <a:endParaRPr lang="fr-FR" sz="18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fr-FR" altLang="fr-FR" sz="1000" b="1" dirty="0">
              <a:solidFill>
                <a:srgbClr val="7030A0"/>
              </a:solidFill>
              <a:latin typeface="+mj-lt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3 engineering majors</a:t>
            </a:r>
            <a:r>
              <a:rPr lang="fr-FR" altLang="fr-FR" sz="2000" dirty="0">
                <a:solidFill>
                  <a:srgbClr val="002060"/>
                </a:solidFill>
                <a:latin typeface="+mj-lt"/>
              </a:rPr>
              <a:t>:</a:t>
            </a:r>
          </a:p>
          <a:p>
            <a:pPr marL="0" indent="0">
              <a:buNone/>
            </a:pPr>
            <a:r>
              <a:rPr lang="fr-FR" sz="18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Arial" panose="020B0604020202020204" pitchFamily="34" charset="0"/>
              </a:rPr>
              <a:t>   </a:t>
            </a:r>
            <a:r>
              <a:rPr lang="en-US" sz="1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Packaging engineering</a:t>
            </a:r>
            <a:r>
              <a:rPr lang="fr-FR" sz="1800" dirty="0"/>
              <a:t> </a:t>
            </a:r>
          </a:p>
          <a:p>
            <a:pPr marL="197485" marR="3332480" indent="0">
              <a:lnSpc>
                <a:spcPct val="125000"/>
              </a:lnSpc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Energy engineering</a:t>
            </a:r>
            <a:endParaRPr lang="fr-FR" altLang="fr-FR" sz="18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marL="0" indent="0">
              <a:buNone/>
            </a:pPr>
            <a:r>
              <a:rPr lang="fr-FR" sz="18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Arial" panose="020B0604020202020204" pitchFamily="34" charset="0"/>
              </a:rPr>
              <a:t>   </a:t>
            </a:r>
            <a:r>
              <a:rPr lang="en-US" sz="1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Environmental and urban planning engineering (since</a:t>
            </a:r>
            <a:r>
              <a:rPr lang="en-US" sz="1800" b="1" spc="-70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2020)</a:t>
            </a:r>
          </a:p>
          <a:p>
            <a:pPr marL="0" indent="0">
              <a:buNone/>
            </a:pPr>
            <a:endParaRPr lang="fr-FR" altLang="fr-FR" sz="2000" b="1" dirty="0">
              <a:solidFill>
                <a:srgbClr val="002060"/>
              </a:solidFill>
              <a:latin typeface="+mj-lt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 Master’s degree in Sustainable urban planning</a:t>
            </a:r>
            <a:r>
              <a:rPr lang="fr-FR" sz="2000" dirty="0"/>
              <a:t> </a:t>
            </a:r>
          </a:p>
          <a:p>
            <a:pPr marL="0" indent="0">
              <a:buNone/>
            </a:pPr>
            <a:endParaRPr lang="fr-FR" altLang="fr-FR" sz="2000" b="1" dirty="0">
              <a:solidFill>
                <a:srgbClr val="002060"/>
              </a:solidFill>
              <a:latin typeface="+mj-lt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 preparatory class after high school (on </a:t>
            </a:r>
            <a:r>
              <a:rPr lang="en-US" sz="2000" b="1" dirty="0" err="1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Parcoursup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) </a:t>
            </a:r>
            <a:r>
              <a:rPr lang="fr-FR" altLang="fr-FR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(</a:t>
            </a:r>
            <a:r>
              <a:rPr lang="en-US" sz="20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since</a:t>
            </a:r>
            <a:r>
              <a:rPr lang="en-US" sz="2000" b="1" spc="-15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2020</a:t>
            </a:r>
            <a:r>
              <a:rPr lang="fr-FR" altLang="fr-FR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)</a:t>
            </a:r>
          </a:p>
          <a:p>
            <a:pPr marL="0" indent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Public school, University tuition fees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fr-FR" altLang="fr-FR" sz="14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marL="0" indent="0">
              <a:buNone/>
              <a:tabLst>
                <a:tab pos="926465" algn="l"/>
                <a:tab pos="3467100" algn="l"/>
              </a:tabLst>
            </a:pPr>
            <a:r>
              <a:rPr lang="en-US" sz="24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Open day: February 1, 2025 (9am-5pm)	</a:t>
            </a:r>
            <a:r>
              <a:rPr lang="en-US" sz="24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www.esireims.fr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fr-FR" altLang="fr-FR" sz="2400" b="1" dirty="0">
              <a:solidFill>
                <a:srgbClr val="FF6600"/>
              </a:solidFill>
              <a:latin typeface="Trebuchet MS" panose="020B0603020202020204" pitchFamily="34" charset="0"/>
            </a:endParaRPr>
          </a:p>
          <a:p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549571"/>
            <a:ext cx="2317259" cy="1555003"/>
          </a:xfrm>
          <a:prstGeom prst="rect">
            <a:avLst/>
          </a:prstGeom>
        </p:spPr>
      </p:pic>
      <p:pic>
        <p:nvPicPr>
          <p:cNvPr id="7" name="Image 6" descr="Une image contenant nuage, ciel, plein air, arbre&#10;&#10;Description générée automatiquement">
            <a:extLst>
              <a:ext uri="{FF2B5EF4-FFF2-40B4-BE49-F238E27FC236}">
                <a16:creationId xmlns:a16="http://schemas.microsoft.com/office/drawing/2014/main" id="{8F5A0D0E-447A-413D-89D4-CBB1751944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438" y="2060848"/>
            <a:ext cx="2432150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913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143000"/>
          </a:xfrm>
        </p:spPr>
        <p:txBody>
          <a:bodyPr/>
          <a:lstStyle/>
          <a:p>
            <a:r>
              <a:rPr lang="fr-FR" dirty="0"/>
              <a:t>					</a:t>
            </a:r>
            <a:r>
              <a:rPr lang="fr-FR" dirty="0">
                <a:solidFill>
                  <a:srgbClr val="002060"/>
                </a:solidFill>
              </a:rPr>
              <a:t>	</a:t>
            </a:r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Reims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Dynamic city at the heart of the East region</a:t>
            </a:r>
            <a:r>
              <a:rPr lang="fr-FR" dirty="0">
                <a:solidFill>
                  <a:srgbClr val="002060"/>
                </a:solidFill>
                <a:latin typeface="+mj-lt"/>
              </a:rPr>
              <a:t>.</a:t>
            </a:r>
          </a:p>
          <a:p>
            <a:pPr marL="0" indent="0">
              <a:buNone/>
            </a:pPr>
            <a:endParaRPr lang="fr-FR" dirty="0">
              <a:solidFill>
                <a:srgbClr val="002060"/>
              </a:solidFill>
              <a:latin typeface="+mj-lt"/>
            </a:endParaRPr>
          </a:p>
          <a:p>
            <a:pPr marL="154305" marR="548005" indent="0" algn="just">
              <a:lnSpc>
                <a:spcPct val="103000"/>
              </a:lnSpc>
              <a:buNone/>
            </a:pP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Home to the most prestigious champagne houses, Reims is a city of cultural, sporting, economic and academic effervescence...</a:t>
            </a:r>
            <a:endParaRPr lang="fr-FR" sz="24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54305" indent="0" algn="just">
              <a:spcBef>
                <a:spcPts val="605"/>
              </a:spcBef>
              <a:spcAft>
                <a:spcPts val="0"/>
              </a:spcAft>
              <a:buNone/>
            </a:pPr>
            <a:endParaRPr lang="en-US" sz="2400" dirty="0">
              <a:solidFill>
                <a:srgbClr val="00206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54305" indent="0" algn="just">
              <a:spcBef>
                <a:spcPts val="605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Only 45 minutes from Paris by TGV!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535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805414" y="1050995"/>
            <a:ext cx="3888432" cy="532656"/>
          </a:xfrm>
        </p:spPr>
        <p:txBody>
          <a:bodyPr/>
          <a:lstStyle/>
          <a:p>
            <a:pPr algn="r"/>
            <a:r>
              <a:rPr lang="fr-FR" altLang="fr-FR" sz="2400" b="1" dirty="0">
                <a:solidFill>
                  <a:schemeClr val="accent1">
                    <a:lumMod val="50000"/>
                  </a:schemeClr>
                </a:solidFill>
              </a:rPr>
              <a:t>Admissions </a:t>
            </a:r>
            <a:r>
              <a:rPr lang="en-US" sz="24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2-year undergraduate degree</a:t>
            </a:r>
            <a:r>
              <a:rPr lang="fr-FR" sz="2400" b="1" dirty="0"/>
              <a:t> </a:t>
            </a:r>
            <a:endParaRPr lang="fr-FR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18400" y="1583263"/>
            <a:ext cx="8507288" cy="5180449"/>
          </a:xfrm>
        </p:spPr>
        <p:txBody>
          <a:bodyPr/>
          <a:lstStyle/>
          <a:p>
            <a:pPr marL="0" indent="0">
              <a:buNone/>
            </a:pPr>
            <a:r>
              <a:rPr lang="en-US" sz="14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CPGE (preparatory classes) Admissions</a:t>
            </a:r>
            <a:r>
              <a:rPr lang="fr-FR" altLang="fr-FR" sz="14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:</a:t>
            </a:r>
          </a:p>
          <a:p>
            <a:pPr lvl="0">
              <a:spcBef>
                <a:spcPts val="91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840105" algn="l"/>
                <a:tab pos="840740" algn="l"/>
              </a:tabLst>
            </a:pPr>
            <a:r>
              <a:rPr lang="fr-FR" sz="14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MP, PC, PSI: Polytech </a:t>
            </a:r>
            <a:r>
              <a:rPr lang="fr-FR" sz="1400" b="1" dirty="0" err="1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competitive</a:t>
            </a:r>
            <a:r>
              <a:rPr lang="fr-FR" sz="14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exam – </a:t>
            </a:r>
            <a:r>
              <a:rPr lang="fr-FR" sz="1400" b="1" dirty="0" err="1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Preregistration</a:t>
            </a:r>
            <a:r>
              <a:rPr lang="fr-FR" sz="14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:</a:t>
            </a:r>
            <a:r>
              <a:rPr lang="fr-FR" sz="1400" b="1" spc="-19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fr-FR" sz="14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www.scei-concours.fr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R="812800" lvl="0">
              <a:lnSpc>
                <a:spcPct val="103000"/>
              </a:lnSpc>
              <a:spcBef>
                <a:spcPts val="91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840105" algn="l"/>
                <a:tab pos="840740" algn="l"/>
              </a:tabLst>
            </a:pP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BCPST, </a:t>
            </a:r>
            <a:r>
              <a:rPr lang="en-US" sz="1400" b="1" spc="-1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ATS, 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PT…: Attestation of eligibility for a competitive exam – Recruitment on file and interview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812800" lvl="0" indent="0">
              <a:lnSpc>
                <a:spcPct val="103000"/>
              </a:lnSpc>
              <a:spcBef>
                <a:spcPts val="910"/>
              </a:spcBef>
              <a:spcAft>
                <a:spcPts val="0"/>
              </a:spcAft>
              <a:buNone/>
              <a:tabLst>
                <a:tab pos="840105" algn="l"/>
                <a:tab pos="840740" algn="l"/>
              </a:tabLst>
            </a:pPr>
            <a:endParaRPr lang="fr-FR" altLang="fr-FR" sz="9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marL="0" indent="0">
              <a:spcBef>
                <a:spcPct val="50000"/>
              </a:spcBef>
              <a:buNone/>
            </a:pPr>
            <a:r>
              <a:rPr lang="en-US" sz="14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2-year university undergraduate degree (L2, L3, BUT)</a:t>
            </a:r>
            <a:r>
              <a:rPr lang="fr-FR" sz="14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Admissions</a:t>
            </a:r>
            <a:r>
              <a:rPr lang="fr-FR" altLang="fr-FR" sz="14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: </a:t>
            </a:r>
            <a:endParaRPr lang="fr-FR" altLang="fr-FR" sz="1400" b="1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 lvl="0">
              <a:spcBef>
                <a:spcPts val="91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840105" algn="l"/>
                <a:tab pos="840740" algn="l"/>
                <a:tab pos="2326005" algn="l"/>
              </a:tabLst>
            </a:pPr>
            <a:r>
              <a:rPr lang="en-US" sz="1400" b="1" dirty="0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L2,</a:t>
            </a:r>
            <a:r>
              <a:rPr lang="en-US" sz="1400" b="1" spc="-25" dirty="0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b="1" dirty="0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L3: Any scientific training.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0">
              <a:spcBef>
                <a:spcPts val="91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840105" algn="l"/>
                <a:tab pos="840740" algn="l"/>
                <a:tab pos="2326005" algn="l"/>
              </a:tabLst>
            </a:pPr>
            <a:r>
              <a:rPr lang="en-US" sz="1400" b="1" dirty="0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BUT:	Any scientific ‘BUT’ (Scientific Technical Bachelor’s degree) according to the major: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1">
              <a:spcBef>
                <a:spcPts val="910"/>
              </a:spcBef>
              <a:spcAft>
                <a:spcPts val="0"/>
              </a:spcAft>
              <a:buClr>
                <a:srgbClr val="3C8C93"/>
              </a:buClr>
              <a:buSzPts val="1400"/>
              <a:buFont typeface="Wingdings" pitchFamily="2" charset="2"/>
              <a:buChar char=""/>
              <a:tabLst>
                <a:tab pos="2555240" algn="l"/>
              </a:tabLst>
            </a:pPr>
            <a:r>
              <a:rPr lang="en-US" sz="1400" b="1" spc="-15" dirty="0">
                <a:solidFill>
                  <a:srgbClr val="3C8C93"/>
                </a:solidFill>
                <a:latin typeface="Arial" panose="020B0604020202020204" pitchFamily="34" charset="0"/>
                <a:ea typeface="Wingdings" pitchFamily="2" charset="2"/>
                <a:cs typeface="Wingdings" pitchFamily="2" charset="2"/>
              </a:rPr>
              <a:t>Packaging</a:t>
            </a:r>
            <a:r>
              <a:rPr lang="en-US" sz="1400" b="1" dirty="0">
                <a:solidFill>
                  <a:srgbClr val="222268"/>
                </a:solidFill>
                <a:latin typeface="Arial" panose="020B0604020202020204" pitchFamily="34" charset="0"/>
                <a:ea typeface="Wingdings" pitchFamily="2" charset="2"/>
                <a:cs typeface="Wingdings" pitchFamily="2" charset="2"/>
              </a:rPr>
              <a:t>: Physical measurements, Packaging, Mechanical and production engineering, Chemistry engineering, Chemistry, Bio engineering,</a:t>
            </a:r>
            <a:r>
              <a:rPr lang="en-US" sz="1400" b="1" spc="-150" dirty="0">
                <a:solidFill>
                  <a:srgbClr val="222268"/>
                </a:solidFill>
                <a:latin typeface="Arial" panose="020B0604020202020204" pitchFamily="34" charset="0"/>
                <a:ea typeface="Wingdings" pitchFamily="2" charset="2"/>
                <a:cs typeface="Wingdings" pitchFamily="2" charset="2"/>
              </a:rPr>
              <a:t> </a:t>
            </a:r>
            <a:r>
              <a:rPr lang="fr-FR" sz="1400" b="1" dirty="0">
                <a:solidFill>
                  <a:srgbClr val="222268"/>
                </a:solidFill>
                <a:latin typeface="Arial" panose="020B0604020202020204" pitchFamily="34" charset="0"/>
                <a:ea typeface="Wingdings" pitchFamily="2" charset="2"/>
                <a:cs typeface="Wingdings" pitchFamily="2" charset="2"/>
              </a:rPr>
              <a:t>Material science and engineering</a:t>
            </a:r>
            <a:endParaRPr lang="fr-FR" sz="1400" dirty="0">
              <a:latin typeface="Arial" panose="020B0604020202020204" pitchFamily="34" charset="0"/>
              <a:ea typeface="Wingdings" pitchFamily="2" charset="2"/>
              <a:cs typeface="Wingdings" pitchFamily="2" charset="2"/>
            </a:endParaRPr>
          </a:p>
          <a:p>
            <a:pPr lvl="1">
              <a:spcBef>
                <a:spcPts val="910"/>
              </a:spcBef>
              <a:spcAft>
                <a:spcPts val="0"/>
              </a:spcAft>
              <a:buClr>
                <a:srgbClr val="3C8C93"/>
              </a:buClr>
              <a:buSzPts val="1400"/>
              <a:buFont typeface="Wingdings" pitchFamily="2" charset="2"/>
              <a:buChar char=""/>
              <a:tabLst>
                <a:tab pos="2555240" algn="l"/>
              </a:tabLst>
            </a:pPr>
            <a:r>
              <a:rPr lang="en-US" sz="1400" b="1" dirty="0">
                <a:solidFill>
                  <a:srgbClr val="3C8C93"/>
                </a:solidFill>
                <a:latin typeface="Arial" panose="020B0604020202020204" pitchFamily="34" charset="0"/>
                <a:ea typeface="Wingdings" pitchFamily="2" charset="2"/>
                <a:cs typeface="Wingdings" pitchFamily="2" charset="2"/>
              </a:rPr>
              <a:t>Energy</a:t>
            </a:r>
            <a:r>
              <a:rPr lang="en-US" sz="1400" b="1" dirty="0">
                <a:solidFill>
                  <a:srgbClr val="222268"/>
                </a:solidFill>
                <a:latin typeface="Arial" panose="020B0604020202020204" pitchFamily="34" charset="0"/>
                <a:ea typeface="Wingdings" pitchFamily="2" charset="2"/>
                <a:cs typeface="Wingdings" pitchFamily="2" charset="2"/>
              </a:rPr>
              <a:t>: Physical measurements, Energy and thermal engineering, Mechanical and production engineering, Civil engineering,</a:t>
            </a:r>
            <a:r>
              <a:rPr lang="en-US" sz="1400" b="1" spc="-175" dirty="0">
                <a:solidFill>
                  <a:srgbClr val="222268"/>
                </a:solidFill>
                <a:latin typeface="Arial" panose="020B0604020202020204" pitchFamily="34" charset="0"/>
                <a:ea typeface="Wingdings" pitchFamily="2" charset="2"/>
                <a:cs typeface="Wingdings" pitchFamily="2" charset="2"/>
              </a:rPr>
              <a:t> </a:t>
            </a:r>
            <a:r>
              <a:rPr lang="fr-FR" sz="1400" b="1" dirty="0">
                <a:solidFill>
                  <a:srgbClr val="222268"/>
                </a:solidFill>
                <a:latin typeface="Arial" panose="020B0604020202020204" pitchFamily="34" charset="0"/>
                <a:ea typeface="Wingdings" pitchFamily="2" charset="2"/>
                <a:cs typeface="Wingdings" pitchFamily="2" charset="2"/>
              </a:rPr>
              <a:t>Material science and engineering…</a:t>
            </a:r>
            <a:endParaRPr lang="fr-FR" sz="1400" dirty="0">
              <a:latin typeface="Arial" panose="020B0604020202020204" pitchFamily="34" charset="0"/>
              <a:ea typeface="Wingdings" pitchFamily="2" charset="2"/>
              <a:cs typeface="Wingdings" pitchFamily="2" charset="2"/>
            </a:endParaRPr>
          </a:p>
          <a:p>
            <a:pPr marR="824230" lvl="1">
              <a:lnSpc>
                <a:spcPct val="103000"/>
              </a:lnSpc>
              <a:spcBef>
                <a:spcPts val="910"/>
              </a:spcBef>
              <a:spcAft>
                <a:spcPts val="0"/>
              </a:spcAft>
              <a:buClr>
                <a:srgbClr val="3C8C93"/>
              </a:buClr>
              <a:buSzPts val="1400"/>
              <a:buFont typeface="Wingdings" pitchFamily="2" charset="2"/>
              <a:buChar char=""/>
              <a:tabLst>
                <a:tab pos="2555240" algn="l"/>
              </a:tabLst>
            </a:pPr>
            <a:r>
              <a:rPr lang="en-US" sz="1400" b="1" dirty="0">
                <a:solidFill>
                  <a:srgbClr val="3C8C93"/>
                </a:solidFill>
                <a:latin typeface="Arial" panose="020B0604020202020204" pitchFamily="34" charset="0"/>
                <a:ea typeface="Wingdings" pitchFamily="2" charset="2"/>
                <a:cs typeface="Wingdings" pitchFamily="2" charset="2"/>
              </a:rPr>
              <a:t>Environmental urban planning:</a:t>
            </a:r>
            <a:r>
              <a:rPr lang="en-US" sz="1400" b="1" spc="-55" dirty="0">
                <a:solidFill>
                  <a:srgbClr val="3C8C93"/>
                </a:solidFill>
                <a:latin typeface="Arial" panose="020B0604020202020204" pitchFamily="34" charset="0"/>
                <a:ea typeface="Wingdings" pitchFamily="2" charset="2"/>
                <a:cs typeface="Wingdings" pitchFamily="2" charset="2"/>
              </a:rPr>
              <a:t> </a:t>
            </a:r>
            <a:r>
              <a:rPr lang="en-US" sz="1400" b="1" dirty="0">
                <a:solidFill>
                  <a:srgbClr val="222268"/>
                </a:solidFill>
                <a:latin typeface="Arial" panose="020B0604020202020204" pitchFamily="34" charset="0"/>
                <a:ea typeface="Wingdings" pitchFamily="2" charset="2"/>
                <a:cs typeface="Wingdings" pitchFamily="2" charset="2"/>
              </a:rPr>
              <a:t>Civil engineering and sustainable building, Energy and thermal engineering, Physical measurements, Mechanical and production engineering, Bio engineering (environmental engineering), Networks and telecommunications…</a:t>
            </a:r>
            <a:endParaRPr lang="fr-FR" sz="1400" dirty="0">
              <a:latin typeface="Arial" panose="020B0604020202020204" pitchFamily="34" charset="0"/>
              <a:ea typeface="Wingdings" pitchFamily="2" charset="2"/>
              <a:cs typeface="Wingdings" pitchFamily="2" charset="2"/>
            </a:endParaRPr>
          </a:p>
          <a:p>
            <a:pPr marL="457200" marR="824230" lvl="1" indent="0">
              <a:lnSpc>
                <a:spcPct val="103000"/>
              </a:lnSpc>
              <a:spcBef>
                <a:spcPts val="910"/>
              </a:spcBef>
              <a:spcAft>
                <a:spcPts val="0"/>
              </a:spcAft>
              <a:buClr>
                <a:srgbClr val="3C8C93"/>
              </a:buClr>
              <a:buSzPts val="1400"/>
              <a:buNone/>
              <a:tabLst>
                <a:tab pos="2555240" algn="l"/>
              </a:tabLst>
            </a:pP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Applications to be submitted on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eCandidat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(URCA website)</a:t>
            </a:r>
            <a:endParaRPr lang="fr-FR" altLang="fr-FR" sz="14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193666" y="404664"/>
            <a:ext cx="2458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36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ESIREIMS</a:t>
            </a:r>
          </a:p>
        </p:txBody>
      </p:sp>
    </p:spTree>
    <p:extLst>
      <p:ext uri="{BB962C8B-B14F-4D97-AF65-F5344CB8AC3E}">
        <p14:creationId xmlns:p14="http://schemas.microsoft.com/office/powerpoint/2010/main" val="4147610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29971" y="1127851"/>
            <a:ext cx="7347061" cy="646332"/>
          </a:xfrm>
        </p:spPr>
        <p:txBody>
          <a:bodyPr/>
          <a:lstStyle/>
          <a:p>
            <a:pPr algn="r"/>
            <a:r>
              <a:rPr lang="en-US" sz="20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Admission after a high school diploma</a:t>
            </a:r>
            <a:r>
              <a:rPr lang="fr-FR" sz="2000" b="1" dirty="0"/>
              <a:t> </a:t>
            </a:r>
            <a:endParaRPr lang="fr-FR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0711" y="1975787"/>
            <a:ext cx="8693289" cy="3433936"/>
          </a:xfrm>
        </p:spPr>
        <p:txBody>
          <a:bodyPr/>
          <a:lstStyle/>
          <a:p>
            <a:pPr algn="l"/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ESIREIMS engineering preparatory class (2 years)</a:t>
            </a:r>
            <a:r>
              <a:rPr lang="fr-FR" sz="2400" dirty="0">
                <a:solidFill>
                  <a:srgbClr val="002060"/>
                </a:solidFill>
              </a:rPr>
              <a:t>: </a:t>
            </a:r>
          </a:p>
          <a:p>
            <a:pPr algn="l"/>
            <a:endParaRPr lang="fr-FR" sz="1600" dirty="0">
              <a:solidFill>
                <a:srgbClr val="00206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l"/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Admissions after a high school diploma on </a:t>
            </a:r>
            <a:r>
              <a:rPr lang="en-US" sz="2000" dirty="0" err="1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Parcoursup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2000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CPI-ESIREIMS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l">
              <a:spcBef>
                <a:spcPts val="5"/>
              </a:spcBef>
            </a:pPr>
            <a:r>
              <a:rPr lang="en-US" sz="1600" dirty="0"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endParaRPr lang="fr-FR" sz="16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l"/>
            <a:r>
              <a:rPr lang="en-US" sz="2000" dirty="0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Scientific high school diplomas: Math, Physics-Chemistry, Biology and Engineering Sciences</a:t>
            </a:r>
            <a:r>
              <a:rPr lang="fr-FR" sz="2000" dirty="0"/>
              <a:t> </a:t>
            </a:r>
            <a:endParaRPr lang="fr-FR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869160"/>
            <a:ext cx="2594533" cy="174106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4DB32BC-10B2-4A18-9324-7133D04D72DF}"/>
              </a:ext>
            </a:extLst>
          </p:cNvPr>
          <p:cNvSpPr txBox="1"/>
          <p:nvPr/>
        </p:nvSpPr>
        <p:spPr>
          <a:xfrm>
            <a:off x="6228184" y="419404"/>
            <a:ext cx="2458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36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ESIREIMS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FD08CF-E8AB-4E91-9719-C3F56CE596F3}"/>
              </a:ext>
            </a:extLst>
          </p:cNvPr>
          <p:cNvSpPr/>
          <p:nvPr/>
        </p:nvSpPr>
        <p:spPr>
          <a:xfrm>
            <a:off x="454711" y="4756429"/>
            <a:ext cx="49487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spcBef>
                <a:spcPct val="50000"/>
              </a:spcBef>
              <a:buNone/>
            </a:pPr>
            <a:r>
              <a:rPr lang="fr-FR" altLang="fr-FR" b="1" dirty="0" err="1">
                <a:solidFill>
                  <a:schemeClr val="accent1">
                    <a:lumMod val="50000"/>
                  </a:schemeClr>
                </a:solidFill>
              </a:rPr>
              <a:t>Please</a:t>
            </a:r>
            <a:r>
              <a:rPr lang="fr-FR" altLang="fr-FR" b="1" dirty="0">
                <a:solidFill>
                  <a:schemeClr val="accent1">
                    <a:lumMod val="50000"/>
                  </a:schemeClr>
                </a:solidFill>
              </a:rPr>
              <a:t> contact: </a:t>
            </a:r>
            <a:r>
              <a:rPr lang="fr-FR" altLang="fr-FR" b="1" dirty="0">
                <a:solidFill>
                  <a:srgbClr val="002060"/>
                </a:solidFill>
              </a:rPr>
              <a:t>scol.esireims@univ-reims.fr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9D9E47F-F224-41B5-B8C3-F89E74011C52}"/>
              </a:ext>
            </a:extLst>
          </p:cNvPr>
          <p:cNvSpPr txBox="1"/>
          <p:nvPr/>
        </p:nvSpPr>
        <p:spPr>
          <a:xfrm>
            <a:off x="450711" y="4324981"/>
            <a:ext cx="5341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For any information on admissions: </a:t>
            </a:r>
            <a:endParaRPr lang="fr-FR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131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53136" y="467733"/>
            <a:ext cx="4690864" cy="1138138"/>
          </a:xfrm>
        </p:spPr>
        <p:txBody>
          <a:bodyPr/>
          <a:lstStyle/>
          <a:p>
            <a:pPr algn="r"/>
            <a:br>
              <a:rPr lang="fr-FR" alt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</a:br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ESIREIMS</a:t>
            </a:r>
            <a:b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en-US" sz="32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engineer syllabus</a:t>
            </a:r>
            <a:r>
              <a:rPr lang="fr-FR" sz="3200" dirty="0"/>
              <a:t> </a:t>
            </a:r>
            <a:br>
              <a:rPr lang="fr-FR" alt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</a:b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72816"/>
            <a:ext cx="8363272" cy="4493096"/>
          </a:xfrm>
        </p:spPr>
        <p:txBody>
          <a:bodyPr/>
          <a:lstStyle/>
          <a:p>
            <a:pPr marL="154940" indent="0">
              <a:spcBef>
                <a:spcPts val="3085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Core curriculum courses for the three majors (30%):</a:t>
            </a:r>
            <a:endParaRPr lang="fr-FR" altLang="fr-FR" sz="16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lvl="0">
              <a:spcBef>
                <a:spcPts val="400"/>
              </a:spcBef>
              <a:spcAft>
                <a:spcPts val="0"/>
              </a:spcAft>
              <a:buClr>
                <a:srgbClr val="161645"/>
              </a:buClr>
              <a:buSzPts val="1400"/>
              <a:buFont typeface="Arial" panose="020B0604020202020204" pitchFamily="34" charset="0"/>
              <a:buChar char="-"/>
              <a:tabLst>
                <a:tab pos="1063625" algn="l"/>
              </a:tabLst>
            </a:pPr>
            <a:r>
              <a:rPr lang="en-US" sz="1400" b="1" dirty="0">
                <a:solidFill>
                  <a:srgbClr val="161645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Scientific courses: </a:t>
            </a:r>
            <a:r>
              <a:rPr lang="en-US" sz="1400" dirty="0">
                <a:solidFill>
                  <a:srgbClr val="161645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Math, Physics, Chemistry,</a:t>
            </a:r>
            <a:r>
              <a:rPr lang="en-US" sz="1400" spc="-175" dirty="0">
                <a:solidFill>
                  <a:srgbClr val="161645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>
                <a:solidFill>
                  <a:srgbClr val="161645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Materials resistance…</a:t>
            </a:r>
            <a:endParaRPr lang="fr-FR" sz="14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R="953770" lvl="0">
              <a:lnSpc>
                <a:spcPct val="103000"/>
              </a:lnSpc>
              <a:spcBef>
                <a:spcPts val="410"/>
              </a:spcBef>
              <a:spcAft>
                <a:spcPts val="0"/>
              </a:spcAft>
              <a:buClr>
                <a:srgbClr val="161645"/>
              </a:buClr>
              <a:buSzPts val="1400"/>
              <a:buFont typeface="Arial" panose="020B0604020202020204" pitchFamily="34" charset="0"/>
              <a:buChar char="-"/>
              <a:tabLst>
                <a:tab pos="1063625" algn="l"/>
              </a:tabLst>
            </a:pPr>
            <a:r>
              <a:rPr lang="en-US" sz="1400" b="1" dirty="0">
                <a:solidFill>
                  <a:srgbClr val="161645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Economic, social and human sciences:</a:t>
            </a:r>
            <a:r>
              <a:rPr lang="en-US" sz="1400" b="1" spc="-50" dirty="0">
                <a:solidFill>
                  <a:srgbClr val="161645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>
                <a:solidFill>
                  <a:srgbClr val="161645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Management,</a:t>
            </a:r>
            <a:r>
              <a:rPr lang="en-US" sz="1400" spc="-60" dirty="0">
                <a:solidFill>
                  <a:srgbClr val="161645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>
                <a:solidFill>
                  <a:srgbClr val="161645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Sustainable development, Marketing,</a:t>
            </a:r>
            <a:r>
              <a:rPr lang="en-US" sz="1400" spc="-45" dirty="0">
                <a:solidFill>
                  <a:srgbClr val="161645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>
                <a:solidFill>
                  <a:srgbClr val="161645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Negotiation…</a:t>
            </a:r>
            <a:endParaRPr lang="fr-FR" sz="14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0">
              <a:spcBef>
                <a:spcPts val="15"/>
              </a:spcBef>
              <a:spcAft>
                <a:spcPts val="0"/>
              </a:spcAft>
              <a:buClr>
                <a:srgbClr val="161645"/>
              </a:buClr>
              <a:buSzPts val="1400"/>
              <a:buFont typeface="Arial" panose="020B0604020202020204" pitchFamily="34" charset="0"/>
              <a:buChar char="-"/>
              <a:tabLst>
                <a:tab pos="1063625" algn="l"/>
              </a:tabLst>
            </a:pPr>
            <a:r>
              <a:rPr lang="en-US" sz="1400" b="1" dirty="0">
                <a:solidFill>
                  <a:srgbClr val="161645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Communication</a:t>
            </a:r>
            <a:r>
              <a:rPr lang="en-US" sz="1400" dirty="0">
                <a:solidFill>
                  <a:srgbClr val="161645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: Expression techniques, English (TOEIC compulsory – B2 level), second foreign language…</a:t>
            </a:r>
            <a:endParaRPr lang="fr-FR" sz="14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1">
              <a:buFontTx/>
              <a:buChar char="-"/>
            </a:pPr>
            <a:endParaRPr lang="fr-FR" altLang="fr-FR" sz="1400" b="1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  <a:p>
            <a:pPr marL="154940" indent="0">
              <a:buNone/>
            </a:pPr>
            <a:r>
              <a:rPr lang="fr-FR" sz="16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Specialty courses:</a:t>
            </a:r>
            <a:endParaRPr lang="fr-FR" altLang="fr-FR" sz="16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marR="474345" lvl="0">
              <a:lnSpc>
                <a:spcPct val="103000"/>
              </a:lnSpc>
              <a:spcBef>
                <a:spcPts val="400"/>
              </a:spcBef>
              <a:spcAft>
                <a:spcPts val="0"/>
              </a:spcAft>
              <a:buClr>
                <a:srgbClr val="161645"/>
              </a:buClr>
              <a:buSzPts val="1400"/>
              <a:buFont typeface="Arial" panose="020B0604020202020204" pitchFamily="34" charset="0"/>
              <a:buChar char="-"/>
              <a:tabLst>
                <a:tab pos="1063625" algn="l"/>
              </a:tabLst>
            </a:pPr>
            <a:r>
              <a:rPr lang="en-US" sz="1400" b="1" dirty="0">
                <a:solidFill>
                  <a:srgbClr val="161645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Packaging: </a:t>
            </a:r>
            <a:r>
              <a:rPr lang="en-US" sz="1400" dirty="0">
                <a:solidFill>
                  <a:srgbClr val="161645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Materials, Mechanization, Logistics, Printing Techniques, Container-Content Interactions, Design, Eco-Design, CAD-CAM, Prototyping…</a:t>
            </a:r>
            <a:endParaRPr lang="fr-FR" sz="14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spcBef>
                <a:spcPts val="5"/>
              </a:spcBef>
              <a:buNone/>
            </a:pPr>
            <a:r>
              <a:rPr lang="en-US" sz="1400" dirty="0"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endParaRPr lang="fr-FR" sz="14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R="657225" lvl="0">
              <a:lnSpc>
                <a:spcPct val="103000"/>
              </a:lnSpc>
              <a:spcBef>
                <a:spcPts val="405"/>
              </a:spcBef>
              <a:spcAft>
                <a:spcPts val="0"/>
              </a:spcAft>
              <a:buClr>
                <a:srgbClr val="161645"/>
              </a:buClr>
              <a:buSzPts val="1400"/>
              <a:buFont typeface="Arial" panose="020B0604020202020204" pitchFamily="34" charset="0"/>
              <a:buChar char="-"/>
              <a:tabLst>
                <a:tab pos="1063625" algn="l"/>
              </a:tabLst>
            </a:pPr>
            <a:r>
              <a:rPr lang="en-US" sz="1400" b="1" dirty="0">
                <a:solidFill>
                  <a:srgbClr val="161645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Energy:</a:t>
            </a:r>
            <a:r>
              <a:rPr lang="en-US" sz="1400" b="1" spc="-25" dirty="0">
                <a:solidFill>
                  <a:srgbClr val="161645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>
                <a:solidFill>
                  <a:srgbClr val="161645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Heat Transfers, Industrial Energy, Heat Exchangers, Climate Engineering, Renewable Energies, Energy Diagnostics…</a:t>
            </a:r>
            <a:endParaRPr lang="fr-FR" sz="14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spcBef>
                <a:spcPts val="5"/>
              </a:spcBef>
              <a:buNone/>
            </a:pPr>
            <a:endParaRPr lang="fr-FR" sz="14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R="619125" lvl="0">
              <a:lnSpc>
                <a:spcPct val="103000"/>
              </a:lnSpc>
              <a:spcBef>
                <a:spcPts val="5"/>
              </a:spcBef>
              <a:spcAft>
                <a:spcPts val="0"/>
              </a:spcAft>
              <a:buClr>
                <a:srgbClr val="161645"/>
              </a:buClr>
              <a:buSzPts val="1400"/>
              <a:buFont typeface="Arial" panose="020B0604020202020204" pitchFamily="34" charset="0"/>
              <a:buChar char="-"/>
              <a:tabLst>
                <a:tab pos="1063625" algn="l"/>
              </a:tabLst>
            </a:pPr>
            <a:r>
              <a:rPr lang="en-US" sz="1400" b="1" dirty="0">
                <a:solidFill>
                  <a:srgbClr val="161645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Environmental urban planning: </a:t>
            </a:r>
            <a:r>
              <a:rPr lang="en-US" sz="1400" dirty="0">
                <a:solidFill>
                  <a:srgbClr val="161645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Operational urban planning, Sustainable city, Territorial planning, Urban project, Roads and various networks, Territorial ecology, Urban planning and environmental law, Smart city…</a:t>
            </a:r>
            <a:endParaRPr lang="fr-FR" sz="14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fr-FR" altLang="fr-FR" sz="16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marL="457200" lvl="1" indent="0">
              <a:buNone/>
            </a:pPr>
            <a:endParaRPr lang="fr-FR" altLang="fr-FR" sz="1600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marL="457200" lvl="1" indent="0">
              <a:buNone/>
            </a:pPr>
            <a:endParaRPr lang="fr-FR" altLang="fr-FR" sz="1600" b="1" dirty="0">
              <a:solidFill>
                <a:srgbClr val="660066"/>
              </a:solidFill>
              <a:latin typeface="Comic Sans MS" panose="030F0702030302020204" pitchFamily="66" charset="0"/>
            </a:endParaRPr>
          </a:p>
          <a:p>
            <a:pPr lvl="1"/>
            <a:endParaRPr lang="fr-FR" altLang="fr-FR" sz="1600" b="1" dirty="0">
              <a:solidFill>
                <a:srgbClr val="660066"/>
              </a:solidFill>
              <a:latin typeface="Comic Sans MS" panose="030F0702030302020204" pitchFamily="66" charset="0"/>
            </a:endParaRPr>
          </a:p>
          <a:p>
            <a:pPr lvl="1"/>
            <a:endParaRPr lang="fr-FR" altLang="fr-FR" sz="1600" b="1" dirty="0">
              <a:solidFill>
                <a:srgbClr val="660066"/>
              </a:solidFill>
              <a:latin typeface="Comic Sans MS" panose="030F0702030302020204" pitchFamily="66" charset="0"/>
            </a:endParaRPr>
          </a:p>
          <a:p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650105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DC96B3-68F3-43E7-BCB6-3ECA70B5D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600200"/>
            <a:ext cx="9217024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Internships</a:t>
            </a:r>
            <a:r>
              <a:rPr lang="fr-FR" altLang="fr-FR" sz="2000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fr-FR" altLang="fr-FR" sz="2000" b="1" dirty="0">
                <a:solidFill>
                  <a:schemeClr val="accent6">
                    <a:lumMod val="50000"/>
                  </a:schemeClr>
                </a:solidFill>
              </a:rPr>
              <a:t>	</a:t>
            </a:r>
          </a:p>
          <a:p>
            <a:pPr marL="0" indent="0">
              <a:buNone/>
            </a:pPr>
            <a:endParaRPr lang="fr-FR" altLang="fr-FR" sz="2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161645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Students will have spent one year in companies over 3 years</a:t>
            </a:r>
            <a:r>
              <a:rPr lang="fr-FR" altLang="fr-FR" sz="2000" b="1" dirty="0">
                <a:solidFill>
                  <a:schemeClr val="accent6">
                    <a:lumMod val="50000"/>
                  </a:schemeClr>
                </a:solidFill>
              </a:rPr>
              <a:t>:</a:t>
            </a:r>
          </a:p>
          <a:p>
            <a:pPr marL="1412240">
              <a:spcBef>
                <a:spcPts val="580"/>
              </a:spcBef>
              <a:spcAft>
                <a:spcPts val="0"/>
              </a:spcAft>
            </a:pPr>
            <a:r>
              <a:rPr lang="en-US" sz="2000" dirty="0">
                <a:solidFill>
                  <a:srgbClr val="161645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11 weeks spent abroad at the end of their 1st year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412240">
              <a:spcBef>
                <a:spcPts val="580"/>
              </a:spcBef>
              <a:spcAft>
                <a:spcPts val="0"/>
              </a:spcAft>
            </a:pPr>
            <a:r>
              <a:rPr lang="en-US" sz="2000" dirty="0">
                <a:solidFill>
                  <a:srgbClr val="161645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4-5 months at the end of their 2nd year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412240">
              <a:spcBef>
                <a:spcPts val="580"/>
              </a:spcBef>
              <a:spcAft>
                <a:spcPts val="0"/>
              </a:spcAft>
            </a:pPr>
            <a:r>
              <a:rPr lang="en-US" sz="2000" dirty="0">
                <a:solidFill>
                  <a:srgbClr val="161645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4-6 months at the end of their 3rd year (graduation project)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fr-FR" altLang="fr-FR" sz="2000" b="1" dirty="0">
              <a:solidFill>
                <a:schemeClr val="accent1">
                  <a:lumMod val="50000"/>
                </a:schemeClr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International perspectives</a:t>
            </a:r>
            <a:r>
              <a:rPr lang="fr-FR" altLang="fr-FR" sz="2000" b="1" dirty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: </a:t>
            </a:r>
          </a:p>
          <a:p>
            <a:pPr marL="1069340" marR="2540000" indent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161645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Internships abroad (starting during the first year)</a:t>
            </a:r>
          </a:p>
          <a:p>
            <a:pPr marL="1069340" marR="2540000" indent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161645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Gap year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069340" indent="0">
              <a:spcBef>
                <a:spcPts val="1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161645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One Erasmus semester, or one semester outside Europe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fr-FR" sz="2000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82C6EB80-CC03-4C8B-83D2-65D2DF714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3136" y="467733"/>
            <a:ext cx="4690864" cy="1138138"/>
          </a:xfrm>
        </p:spPr>
        <p:txBody>
          <a:bodyPr/>
          <a:lstStyle/>
          <a:p>
            <a:pPr algn="r"/>
            <a:br>
              <a:rPr lang="fr-FR" alt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</a:br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ESIREIMS</a:t>
            </a:r>
            <a:b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en-US" sz="32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engineer syllabus</a:t>
            </a:r>
            <a:br>
              <a:rPr lang="fr-FR" alt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</a:br>
            <a:endParaRPr lang="fr-FR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790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476672"/>
            <a:ext cx="8229600" cy="763488"/>
          </a:xfrm>
        </p:spPr>
        <p:txBody>
          <a:bodyPr/>
          <a:lstStyle/>
          <a:p>
            <a:pPr algn="r"/>
            <a:br>
              <a:rPr lang="fr-FR" alt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</a:br>
            <a:br>
              <a:rPr lang="fr-FR" alt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</a:br>
            <a:r>
              <a:rPr lang="en-US" sz="32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Packaging engineering</a:t>
            </a:r>
            <a:br>
              <a:rPr lang="fr-FR" altLang="fr-FR" sz="2400" b="1" dirty="0">
                <a:solidFill>
                  <a:srgbClr val="7030A0"/>
                </a:solidFill>
              </a:rPr>
            </a:br>
            <a:endParaRPr lang="fr-FR" sz="2400" dirty="0">
              <a:solidFill>
                <a:srgbClr val="7030A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2161752"/>
            <a:ext cx="8229600" cy="3052936"/>
          </a:xfrm>
        </p:spPr>
        <p:txBody>
          <a:bodyPr/>
          <a:lstStyle/>
          <a:p>
            <a:pPr marL="236855" indent="0">
              <a:buNone/>
            </a:pP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The ESIREIMS </a:t>
            </a:r>
            <a:r>
              <a:rPr lang="en-US" sz="2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Packaging engineer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fr-FR" sz="28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277620" marR="1711960" indent="0" algn="ctr">
              <a:spcAft>
                <a:spcPts val="0"/>
              </a:spcAft>
              <a:buNone/>
            </a:pPr>
            <a:endParaRPr lang="fr-FR" sz="105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277620" marR="1711960" indent="0" algn="ctr">
              <a:spcAft>
                <a:spcPts val="0"/>
              </a:spcAft>
              <a:buNone/>
            </a:pPr>
            <a:endParaRPr lang="fr-FR" sz="1050" b="1" dirty="0">
              <a:solidFill>
                <a:srgbClr val="00206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277620" marR="1711960" indent="0" algn="ctr">
              <a:spcAft>
                <a:spcPts val="0"/>
              </a:spcAft>
              <a:buNone/>
            </a:pP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is a Project Manager specialized in Packaging engineering</a:t>
            </a:r>
            <a:endParaRPr lang="fr-FR" sz="105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229244"/>
            <a:ext cx="2376264" cy="159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053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4886578"/>
            <a:ext cx="8686800" cy="1854790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fr-FR" sz="2000" b="1" dirty="0">
                <a:solidFill>
                  <a:srgbClr val="7030A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The packaging </a:t>
            </a:r>
            <a:r>
              <a:rPr lang="fr-FR" sz="2000" b="1" dirty="0" err="1">
                <a:solidFill>
                  <a:srgbClr val="7030A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industry</a:t>
            </a:r>
            <a:r>
              <a:rPr lang="fr-FR" altLang="fr-FR" sz="2000" b="1" dirty="0">
                <a:solidFill>
                  <a:srgbClr val="7030A0"/>
                </a:solidFill>
                <a:latin typeface="+mj-lt"/>
              </a:rPr>
              <a:t>:</a:t>
            </a:r>
          </a:p>
          <a:p>
            <a:pPr lvl="0">
              <a:spcBef>
                <a:spcPts val="9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8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Ranked 8th in French industries (same ranking as the aerospace industry)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lvl="0">
              <a:spcBef>
                <a:spcPts val="9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18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110,000 positions		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lvl="0">
              <a:spcBef>
                <a:spcPts val="9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18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850 </a:t>
            </a:r>
            <a:r>
              <a:rPr lang="fr-FR" sz="1800" b="1" dirty="0" err="1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schools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lvl="0">
              <a:spcBef>
                <a:spcPts val="9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18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+ € 25 billion (turnover)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4CD4140-11F6-4931-BECC-6AC32831B6C2}"/>
              </a:ext>
            </a:extLst>
          </p:cNvPr>
          <p:cNvSpPr txBox="1"/>
          <p:nvPr/>
        </p:nvSpPr>
        <p:spPr>
          <a:xfrm>
            <a:off x="143508" y="698371"/>
            <a:ext cx="88569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Packaging at the heart </a:t>
            </a:r>
          </a:p>
          <a:p>
            <a:pPr algn="r"/>
            <a:r>
              <a:rPr lang="en-US" sz="32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of societal and environmental issues</a:t>
            </a:r>
            <a:endParaRPr lang="fr-FR" sz="3200" dirty="0"/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4B785C8-0569-41ED-918C-1C3F9B74B373}"/>
              </a:ext>
            </a:extLst>
          </p:cNvPr>
          <p:cNvGrpSpPr/>
          <p:nvPr/>
        </p:nvGrpSpPr>
        <p:grpSpPr>
          <a:xfrm>
            <a:off x="1259632" y="1933125"/>
            <a:ext cx="6022957" cy="2744127"/>
            <a:chOff x="1032906" y="1620032"/>
            <a:chExt cx="6022957" cy="2744127"/>
          </a:xfrm>
        </p:grpSpPr>
        <p:sp>
          <p:nvSpPr>
            <p:cNvPr id="5" name="AutoShape 25"/>
            <p:cNvSpPr>
              <a:spLocks noChangeArrowheads="1"/>
            </p:cNvSpPr>
            <p:nvPr/>
          </p:nvSpPr>
          <p:spPr bwMode="auto">
            <a:xfrm>
              <a:off x="1248930" y="2565905"/>
              <a:ext cx="1431252" cy="757033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accent6"/>
              </a:solidFill>
              <a:headEnd/>
              <a:tailEnd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90170" marR="198755" indent="-7620">
                <a:spcBef>
                  <a:spcPts val="995"/>
                </a:spcBef>
                <a:spcAft>
                  <a:spcPts val="0"/>
                </a:spcAft>
              </a:pPr>
              <a:r>
                <a:rPr lang="fr-FR" sz="1800" b="1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To </a:t>
              </a:r>
              <a:r>
                <a:rPr lang="fr-FR" sz="1800" b="1" dirty="0" err="1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contain</a:t>
              </a:r>
              <a:endParaRPr lang="fr-FR" sz="1800" b="1" dirty="0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  <a:p>
              <a:pPr marL="90170" marR="198755" indent="-7620">
                <a:spcBef>
                  <a:spcPts val="995"/>
                </a:spcBef>
                <a:spcAft>
                  <a:spcPts val="0"/>
                </a:spcAft>
              </a:pPr>
              <a:r>
                <a:rPr lang="fr-FR" sz="1800" b="1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To </a:t>
              </a:r>
              <a:r>
                <a:rPr lang="fr-FR" sz="1800" b="1" dirty="0" err="1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inform</a:t>
              </a:r>
              <a:endParaRPr lang="fr-FR" sz="1100" dirty="0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6" name="AutoShape 16"/>
            <p:cNvSpPr>
              <a:spLocks noChangeArrowheads="1"/>
            </p:cNvSpPr>
            <p:nvPr/>
          </p:nvSpPr>
          <p:spPr bwMode="auto">
            <a:xfrm>
              <a:off x="5196628" y="3644575"/>
              <a:ext cx="1518672" cy="719584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fr-FR" altLang="fr-FR" sz="1800" b="1" dirty="0">
                  <a:solidFill>
                    <a:schemeClr val="accent6">
                      <a:lumMod val="75000"/>
                    </a:schemeClr>
                  </a:solidFill>
                  <a:latin typeface="+mj-lt"/>
                </a:rPr>
                <a:t>To transport</a:t>
              </a:r>
            </a:p>
          </p:txBody>
        </p:sp>
        <p:sp>
          <p:nvSpPr>
            <p:cNvPr id="7" name="AutoShape 26"/>
            <p:cNvSpPr>
              <a:spLocks noChangeArrowheads="1"/>
            </p:cNvSpPr>
            <p:nvPr/>
          </p:nvSpPr>
          <p:spPr bwMode="auto">
            <a:xfrm>
              <a:off x="1032906" y="3644576"/>
              <a:ext cx="1734696" cy="719583"/>
            </a:xfrm>
            <a:prstGeom prst="roundRect">
              <a:avLst>
                <a:gd name="adj" fmla="val 15404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90170" indent="92710">
                <a:spcBef>
                  <a:spcPts val="995"/>
                </a:spcBef>
                <a:spcAft>
                  <a:spcPts val="0"/>
                </a:spcAft>
              </a:pPr>
              <a:r>
                <a:rPr lang="fr-FR" sz="1800" b="1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To </a:t>
              </a:r>
              <a:r>
                <a:rPr lang="fr-FR" sz="1800" b="1" dirty="0" err="1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protect</a:t>
              </a:r>
              <a:endParaRPr lang="fr-FR" sz="1800" b="1" dirty="0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  <a:p>
              <a:pPr marL="90170" indent="92710">
                <a:spcBef>
                  <a:spcPts val="995"/>
                </a:spcBef>
                <a:spcAft>
                  <a:spcPts val="0"/>
                </a:spcAft>
              </a:pPr>
              <a:r>
                <a:rPr lang="fr-FR" sz="1800" b="1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To </a:t>
              </a:r>
              <a:r>
                <a:rPr lang="fr-FR" sz="1800" b="1" dirty="0" err="1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preserve</a:t>
              </a:r>
              <a:endParaRPr lang="fr-FR" sz="1100" dirty="0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9" name="AutoShape 26"/>
            <p:cNvSpPr>
              <a:spLocks noChangeArrowheads="1"/>
            </p:cNvSpPr>
            <p:nvPr/>
          </p:nvSpPr>
          <p:spPr bwMode="auto">
            <a:xfrm>
              <a:off x="5122900" y="2517080"/>
              <a:ext cx="1932963" cy="749815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107315"/>
              <a:r>
                <a:rPr lang="fr-FR" sz="1800" b="1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To </a:t>
              </a:r>
              <a:r>
                <a:rPr lang="fr-FR" sz="1800" b="1" dirty="0" err="1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showcase</a:t>
              </a:r>
              <a:endParaRPr lang="fr-FR" sz="1100" dirty="0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FD879060-38BE-4718-81E1-284AE21D4A21}"/>
                </a:ext>
              </a:extLst>
            </p:cNvPr>
            <p:cNvSpPr/>
            <p:nvPr/>
          </p:nvSpPr>
          <p:spPr>
            <a:xfrm>
              <a:off x="3123274" y="3216830"/>
              <a:ext cx="1636088" cy="504056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ts val="2010"/>
                </a:lnSpc>
              </a:pPr>
              <a:r>
                <a:rPr lang="fr-FR" b="1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    Product</a:t>
              </a:r>
              <a:endParaRPr lang="fr-FR" sz="1100" dirty="0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1A9CD439-CCAB-4285-9788-3E099D075DDC}"/>
                </a:ext>
              </a:extLst>
            </p:cNvPr>
            <p:cNvSpPr/>
            <p:nvPr/>
          </p:nvSpPr>
          <p:spPr>
            <a:xfrm>
              <a:off x="2329050" y="1620032"/>
              <a:ext cx="3456384" cy="757033"/>
            </a:xfrm>
            <a:prstGeom prst="roundRect">
              <a:avLst/>
            </a:prstGeom>
            <a:solidFill>
              <a:schemeClr val="accent3">
                <a:lumMod val="9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0215" marR="220345" indent="-323215">
                <a:lnSpc>
                  <a:spcPct val="103000"/>
                </a:lnSpc>
                <a:spcBef>
                  <a:spcPts val="975"/>
                </a:spcBef>
                <a:spcAft>
                  <a:spcPts val="0"/>
                </a:spcAft>
              </a:pPr>
              <a:r>
                <a:rPr lang="en-US" b="1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Eco-designed packaging for a product</a:t>
              </a:r>
              <a:endParaRPr lang="fr-FR" sz="1100" dirty="0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7F49F736-7832-41C9-88BA-32828C6EF8CE}"/>
                </a:ext>
              </a:extLst>
            </p:cNvPr>
            <p:cNvCxnSpPr>
              <a:cxnSpLocks/>
            </p:cNvCxnSpPr>
            <p:nvPr/>
          </p:nvCxnSpPr>
          <p:spPr>
            <a:xfrm>
              <a:off x="2772751" y="2944421"/>
              <a:ext cx="438030" cy="232910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165B7BC5-22DC-4524-A6E3-C486639CD2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92301" y="2944421"/>
              <a:ext cx="432048" cy="232910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1916B85C-8034-4B61-A578-FAA092E727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27618" y="3760385"/>
              <a:ext cx="383163" cy="318277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B42BCF17-BCB5-4D4C-A971-CF889986B5F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592302" y="3779387"/>
              <a:ext cx="530598" cy="299275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03200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1210146"/>
          </a:xfrm>
        </p:spPr>
        <p:txBody>
          <a:bodyPr/>
          <a:lstStyle/>
          <a:p>
            <a:pPr marL="4373245" indent="1416685">
              <a:lnSpc>
                <a:spcPct val="103000"/>
              </a:lnSpc>
              <a:spcBef>
                <a:spcPts val="265"/>
              </a:spcBef>
              <a:spcAft>
                <a:spcPts val="0"/>
              </a:spcAft>
            </a:pPr>
            <a:br>
              <a:rPr lang="fr-FR" alt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</a:br>
            <a:br>
              <a:rPr lang="fr-FR" alt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</a:br>
            <a:r>
              <a:rPr lang="en-US" sz="2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Who is a </a:t>
            </a:r>
            <a:br>
              <a:rPr lang="en-US" sz="2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en-US" sz="2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PACKAGING engineer?</a:t>
            </a:r>
            <a:br>
              <a:rPr lang="fr-FR" sz="1100" dirty="0"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C641418-58CB-45A6-BAB7-9659ADE6E4D8}"/>
              </a:ext>
            </a:extLst>
          </p:cNvPr>
          <p:cNvGrpSpPr/>
          <p:nvPr/>
        </p:nvGrpSpPr>
        <p:grpSpPr>
          <a:xfrm>
            <a:off x="1" y="4121189"/>
            <a:ext cx="8324331" cy="1777874"/>
            <a:chOff x="1" y="4121189"/>
            <a:chExt cx="8324331" cy="177787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FC5B683-69F4-47DF-84A0-807E6040E23B}"/>
                </a:ext>
              </a:extLst>
            </p:cNvPr>
            <p:cNvSpPr/>
            <p:nvPr/>
          </p:nvSpPr>
          <p:spPr>
            <a:xfrm>
              <a:off x="1939247" y="4229757"/>
              <a:ext cx="1867231" cy="45130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90170">
                <a:spcBef>
                  <a:spcPts val="655"/>
                </a:spcBef>
                <a:spcAft>
                  <a:spcPts val="0"/>
                </a:spcAft>
              </a:pPr>
              <a:r>
                <a:rPr lang="fr-FR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in collaboration</a:t>
              </a:r>
              <a:endParaRPr lang="fr-FR" dirty="0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E2BC95A-E6E6-4A76-8B04-20B21AFB8FF5}"/>
                </a:ext>
              </a:extLst>
            </p:cNvPr>
            <p:cNvSpPr/>
            <p:nvPr/>
          </p:nvSpPr>
          <p:spPr>
            <a:xfrm>
              <a:off x="4805955" y="4121189"/>
              <a:ext cx="3518377" cy="84034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03000"/>
                </a:lnSpc>
                <a:spcBef>
                  <a:spcPts val="1105"/>
                </a:spcBef>
              </a:pPr>
              <a:r>
                <a:rPr lang="en-US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company departments (Purchasing, quality, production marketing...)</a:t>
              </a:r>
              <a:endParaRPr lang="fr-FR" sz="2000" dirty="0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F22B4C8-D75C-4D2D-A029-3FCA28C83342}"/>
                </a:ext>
              </a:extLst>
            </p:cNvPr>
            <p:cNvSpPr/>
            <p:nvPr/>
          </p:nvSpPr>
          <p:spPr>
            <a:xfrm>
              <a:off x="4829976" y="5058715"/>
              <a:ext cx="2362931" cy="8403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8105" marR="467995" algn="just">
                <a:lnSpc>
                  <a:spcPct val="103000"/>
                </a:lnSpc>
                <a:spcBef>
                  <a:spcPts val="25"/>
                </a:spcBef>
                <a:spcAft>
                  <a:spcPts val="0"/>
                </a:spcAft>
              </a:pPr>
              <a:r>
                <a:rPr lang="fr-FR" dirty="0" err="1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suppliers</a:t>
              </a:r>
              <a:r>
                <a:rPr lang="fr-FR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,</a:t>
              </a:r>
              <a:endParaRPr lang="fr-FR" dirty="0">
                <a:latin typeface="Arial" panose="020B0604020202020204" pitchFamily="34" charset="0"/>
                <a:ea typeface="Arial" panose="020B0604020202020204" pitchFamily="34" charset="0"/>
              </a:endParaRPr>
            </a:p>
            <a:p>
              <a:pPr marL="78105" marR="467995" algn="just">
                <a:lnSpc>
                  <a:spcPct val="103000"/>
                </a:lnSpc>
                <a:spcBef>
                  <a:spcPts val="25"/>
                </a:spcBef>
                <a:spcAft>
                  <a:spcPts val="0"/>
                </a:spcAft>
              </a:pPr>
              <a:r>
                <a:rPr lang="fr-FR" dirty="0" err="1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subcontractors</a:t>
              </a:r>
              <a:r>
                <a:rPr lang="fr-FR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,</a:t>
              </a:r>
              <a:endParaRPr lang="fr-FR" dirty="0">
                <a:latin typeface="Arial" panose="020B0604020202020204" pitchFamily="34" charset="0"/>
                <a:ea typeface="Arial" panose="020B0604020202020204" pitchFamily="34" charset="0"/>
              </a:endParaRPr>
            </a:p>
            <a:p>
              <a:pPr marL="78105" marR="467995" algn="just">
                <a:lnSpc>
                  <a:spcPct val="103000"/>
                </a:lnSpc>
                <a:spcBef>
                  <a:spcPts val="25"/>
                </a:spcBef>
                <a:spcAft>
                  <a:spcPts val="0"/>
                </a:spcAft>
              </a:pPr>
              <a:r>
                <a:rPr lang="fr-FR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clients</a:t>
              </a:r>
              <a:endParaRPr lang="fr-FR" dirty="0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99BAC53-DF28-43AA-AA41-990BA3C451E2}"/>
                </a:ext>
              </a:extLst>
            </p:cNvPr>
            <p:cNvSpPr/>
            <p:nvPr/>
          </p:nvSpPr>
          <p:spPr>
            <a:xfrm>
              <a:off x="3898739" y="4298659"/>
              <a:ext cx="960468" cy="3255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dirty="0" err="1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with</a:t>
              </a:r>
              <a:r>
                <a:rPr lang="fr-FR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…</a:t>
              </a:r>
              <a:endParaRPr lang="fr-FR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6FB1F9F-C57A-4716-9D0F-32AB036FF87B}"/>
                </a:ext>
              </a:extLst>
            </p:cNvPr>
            <p:cNvSpPr/>
            <p:nvPr/>
          </p:nvSpPr>
          <p:spPr>
            <a:xfrm>
              <a:off x="1" y="4312278"/>
              <a:ext cx="2024228" cy="3687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He/</a:t>
              </a:r>
              <a:r>
                <a:rPr lang="fr-FR" dirty="0" err="1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she</a:t>
              </a:r>
              <a:r>
                <a:rPr lang="fr-FR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fr-FR" dirty="0" err="1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works</a:t>
              </a:r>
              <a:r>
                <a:rPr lang="fr-FR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…</a:t>
              </a:r>
              <a:endParaRPr lang="fr-FR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15514BB6-FA0F-4416-9654-85DDB7D44DEE}"/>
              </a:ext>
            </a:extLst>
          </p:cNvPr>
          <p:cNvGrpSpPr/>
          <p:nvPr/>
        </p:nvGrpSpPr>
        <p:grpSpPr>
          <a:xfrm>
            <a:off x="179512" y="1697375"/>
            <a:ext cx="7859981" cy="1102902"/>
            <a:chOff x="179512" y="1697375"/>
            <a:chExt cx="7859981" cy="1102902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EFFE914-70DE-468B-97DE-4F4DDAF66237}"/>
                </a:ext>
              </a:extLst>
            </p:cNvPr>
            <p:cNvSpPr/>
            <p:nvPr/>
          </p:nvSpPr>
          <p:spPr>
            <a:xfrm>
              <a:off x="179512" y="1856351"/>
              <a:ext cx="1365296" cy="3137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He/she is a</a:t>
              </a:r>
              <a:endParaRPr lang="fr-FR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AD7D3FB-28D4-4BE7-A9E6-BD93CF337546}"/>
                </a:ext>
              </a:extLst>
            </p:cNvPr>
            <p:cNvSpPr/>
            <p:nvPr/>
          </p:nvSpPr>
          <p:spPr>
            <a:xfrm>
              <a:off x="1544808" y="1697375"/>
              <a:ext cx="2137300" cy="46971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87325">
                <a:spcBef>
                  <a:spcPts val="685"/>
                </a:spcBef>
                <a:spcAft>
                  <a:spcPts val="0"/>
                </a:spcAft>
              </a:pPr>
              <a:r>
                <a:rPr lang="fr-FR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Project Manager</a:t>
              </a:r>
              <a:endParaRPr lang="fr-FR" dirty="0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3A23EA2-DBC9-4CC5-AD66-122DF761DCCE}"/>
                </a:ext>
              </a:extLst>
            </p:cNvPr>
            <p:cNvSpPr/>
            <p:nvPr/>
          </p:nvSpPr>
          <p:spPr>
            <a:xfrm>
              <a:off x="5663229" y="2369318"/>
              <a:ext cx="2376264" cy="4309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7470">
                <a:spcBef>
                  <a:spcPts val="565"/>
                </a:spcBef>
                <a:spcAft>
                  <a:spcPts val="0"/>
                </a:spcAft>
              </a:pPr>
              <a:r>
                <a:rPr lang="fr-FR" dirty="0" err="1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different</a:t>
              </a:r>
              <a:r>
                <a:rPr lang="fr-FR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 missions</a:t>
              </a:r>
              <a:endParaRPr lang="fr-FR" dirty="0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F5C1EA1-093D-4D2B-84EF-671649F9627D}"/>
                </a:ext>
              </a:extLst>
            </p:cNvPr>
            <p:cNvSpPr/>
            <p:nvPr/>
          </p:nvSpPr>
          <p:spPr>
            <a:xfrm>
              <a:off x="3515268" y="2377281"/>
              <a:ext cx="1221109" cy="40912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chemeClr val="accent6">
                      <a:lumMod val="75000"/>
                    </a:schemeClr>
                  </a:solidFill>
                </a:rPr>
                <a:t>team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F9A926F-D649-4135-9B22-82AABF9A56CF}"/>
                </a:ext>
              </a:extLst>
            </p:cNvPr>
            <p:cNvSpPr/>
            <p:nvPr/>
          </p:nvSpPr>
          <p:spPr>
            <a:xfrm>
              <a:off x="3900140" y="1700401"/>
              <a:ext cx="3912220" cy="43487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60985">
                <a:spcBef>
                  <a:spcPts val="720"/>
                </a:spcBef>
                <a:spcAft>
                  <a:spcPts val="0"/>
                </a:spcAft>
              </a:pPr>
              <a:r>
                <a:rPr lang="fr-FR" dirty="0" err="1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with</a:t>
              </a:r>
              <a:r>
                <a:rPr lang="fr-FR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 good communication </a:t>
              </a:r>
              <a:r>
                <a:rPr lang="fr-FR" dirty="0" err="1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skills</a:t>
              </a:r>
              <a:endParaRPr lang="fr-FR" dirty="0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386F53A-0588-4B02-BD04-40EA413C01E1}"/>
                </a:ext>
              </a:extLst>
            </p:cNvPr>
            <p:cNvSpPr/>
            <p:nvPr/>
          </p:nvSpPr>
          <p:spPr>
            <a:xfrm>
              <a:off x="1842455" y="2434264"/>
              <a:ext cx="1839653" cy="3428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working in…</a:t>
              </a:r>
              <a:endParaRPr lang="fr-FR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3DB5D9E-DDDD-4AFF-8AFC-BACAA8714C0E}"/>
                </a:ext>
              </a:extLst>
            </p:cNvPr>
            <p:cNvSpPr txBox="1"/>
            <p:nvPr/>
          </p:nvSpPr>
          <p:spPr>
            <a:xfrm>
              <a:off x="4790333" y="2400131"/>
              <a:ext cx="12211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on…</a:t>
              </a:r>
              <a:endParaRPr lang="fr-FR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61636F0-D2DF-429D-8D4D-EF1D03E23688}"/>
              </a:ext>
            </a:extLst>
          </p:cNvPr>
          <p:cNvGrpSpPr/>
          <p:nvPr/>
        </p:nvGrpSpPr>
        <p:grpSpPr>
          <a:xfrm>
            <a:off x="225888" y="3350347"/>
            <a:ext cx="7284769" cy="430959"/>
            <a:chOff x="268560" y="3308202"/>
            <a:chExt cx="7284769" cy="430959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95C6412-D3E5-461A-A0B9-9255DBB2847A}"/>
                </a:ext>
              </a:extLst>
            </p:cNvPr>
            <p:cNvSpPr/>
            <p:nvPr/>
          </p:nvSpPr>
          <p:spPr>
            <a:xfrm>
              <a:off x="268560" y="3352730"/>
              <a:ext cx="1507527" cy="3332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He/she</a:t>
              </a:r>
              <a:r>
                <a:rPr lang="en-US" sz="1600" spc="-5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en-US" sz="1600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evolves in …</a:t>
              </a:r>
              <a:endParaRPr lang="fr-FR" sz="16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F871CEB-057F-4592-9E16-1FC1923C22A3}"/>
                </a:ext>
              </a:extLst>
            </p:cNvPr>
            <p:cNvSpPr/>
            <p:nvPr/>
          </p:nvSpPr>
          <p:spPr>
            <a:xfrm>
              <a:off x="4504339" y="3308202"/>
              <a:ext cx="3048990" cy="43095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9535">
                <a:spcBef>
                  <a:spcPts val="575"/>
                </a:spcBef>
                <a:spcAft>
                  <a:spcPts val="0"/>
                </a:spcAft>
              </a:pPr>
              <a:r>
                <a:rPr lang="fr-FR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international </a:t>
              </a:r>
              <a:r>
                <a:rPr lang="fr-FR" dirty="0" err="1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environment</a:t>
              </a:r>
              <a:endParaRPr lang="fr-FR" dirty="0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27FF3BE-4131-4011-B654-953FF91CA9CE}"/>
                </a:ext>
              </a:extLst>
            </p:cNvPr>
            <p:cNvSpPr/>
            <p:nvPr/>
          </p:nvSpPr>
          <p:spPr>
            <a:xfrm>
              <a:off x="3200512" y="3385481"/>
              <a:ext cx="1324246" cy="3255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in an…</a:t>
              </a:r>
              <a:endParaRPr lang="fr-FR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F1C1A64-4892-4013-8B70-C8A19D2341E4}"/>
                </a:ext>
              </a:extLst>
            </p:cNvPr>
            <p:cNvSpPr/>
            <p:nvPr/>
          </p:nvSpPr>
          <p:spPr>
            <a:xfrm>
              <a:off x="1839213" y="3314806"/>
              <a:ext cx="1361299" cy="40912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err="1">
                  <a:solidFill>
                    <a:schemeClr val="accent6">
                      <a:lumMod val="75000"/>
                    </a:schemeClr>
                  </a:solidFill>
                </a:rPr>
                <a:t>companies</a:t>
              </a:r>
              <a:r>
                <a:rPr lang="fr-FR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0162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4807" y="332656"/>
            <a:ext cx="8507288" cy="1440160"/>
          </a:xfrm>
        </p:spPr>
        <p:txBody>
          <a:bodyPr/>
          <a:lstStyle/>
          <a:p>
            <a:pPr algn="r"/>
            <a:r>
              <a:rPr lang="en-US" sz="2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Packaging engineering jobs</a:t>
            </a:r>
            <a:endParaRPr lang="fr-FR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628800"/>
            <a:ext cx="8352928" cy="3826523"/>
          </a:xfrm>
        </p:spPr>
        <p:txBody>
          <a:bodyPr/>
          <a:lstStyle/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fr-FR" altLang="fr-FR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Missions 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endParaRPr lang="fr-FR" altLang="fr-FR" sz="1400" b="1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 marL="508000">
              <a:spcBef>
                <a:spcPts val="445"/>
              </a:spcBef>
              <a:spcAft>
                <a:spcPts val="0"/>
              </a:spcAft>
            </a:pPr>
            <a:r>
              <a:rPr lang="en-US" sz="1600" b="1" dirty="0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Eco-design, development, packaging optimization, CSR approach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800" b="1" dirty="0"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508000" marR="1107440">
              <a:lnSpc>
                <a:spcPct val="103000"/>
              </a:lnSpc>
              <a:spcBef>
                <a:spcPts val="1130"/>
              </a:spcBef>
              <a:spcAft>
                <a:spcPts val="0"/>
              </a:spcAft>
            </a:pPr>
            <a:r>
              <a:rPr lang="en-US" sz="1600" b="1" dirty="0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Definition of specifications, choice of materials, management of the graphic chain - Document management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65100" marR="1107440" indent="0">
              <a:lnSpc>
                <a:spcPct val="103000"/>
              </a:lnSpc>
              <a:spcBef>
                <a:spcPts val="1130"/>
              </a:spcBef>
              <a:spcAft>
                <a:spcPts val="0"/>
              </a:spcAft>
              <a:buNone/>
            </a:pPr>
            <a:r>
              <a:rPr lang="en-US" sz="650" b="1" dirty="0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508000" marR="810260">
              <a:lnSpc>
                <a:spcPct val="103000"/>
              </a:lnSpc>
              <a:spcBef>
                <a:spcPts val="1065"/>
              </a:spcBef>
              <a:spcAft>
                <a:spcPts val="0"/>
              </a:spcAft>
            </a:pPr>
            <a:r>
              <a:rPr lang="en-US" sz="1600" b="1" dirty="0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Market analysis, search for suppliers, deployment of an ethical and responsible purchasing strategy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508000">
              <a:spcBef>
                <a:spcPts val="1060"/>
              </a:spcBef>
              <a:spcAft>
                <a:spcPts val="0"/>
              </a:spcAft>
            </a:pPr>
            <a:r>
              <a:rPr lang="en-US" sz="1600" b="1" dirty="0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Quality tests, homologation - Traceability - Transport and logistics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fr-FR" altLang="fr-FR" sz="16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fr-FR" altLang="fr-FR" sz="1600" b="1" dirty="0">
                <a:solidFill>
                  <a:srgbClr val="7030A0"/>
                </a:solidFill>
                <a:latin typeface="+mj-lt"/>
              </a:rPr>
              <a:t>	</a:t>
            </a:r>
            <a:endParaRPr lang="fr-FR" altLang="fr-FR" sz="16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fr-FR" altLang="fr-FR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C</a:t>
            </a:r>
          </a:p>
          <a:p>
            <a:endParaRPr lang="fr-FR" altLang="fr-FR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lvl="7"/>
            <a:endParaRPr lang="fr-FR" altLang="fr-FR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5450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7D08D997-3C14-4CC2-8699-1F994767DD34}"/>
              </a:ext>
            </a:extLst>
          </p:cNvPr>
          <p:cNvSpPr txBox="1"/>
          <p:nvPr/>
        </p:nvSpPr>
        <p:spPr>
          <a:xfrm>
            <a:off x="457200" y="1844824"/>
            <a:ext cx="3589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97840">
              <a:spcBef>
                <a:spcPts val="440"/>
              </a:spcBef>
            </a:pPr>
            <a:r>
              <a:rPr lang="en-US" sz="20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Business sectors</a:t>
            </a:r>
            <a:endParaRPr lang="fr-FR" sz="2000" b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7E9BA286-F86C-41D1-9828-0932256CE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07" y="332656"/>
            <a:ext cx="8507288" cy="1440160"/>
          </a:xfrm>
        </p:spPr>
        <p:txBody>
          <a:bodyPr/>
          <a:lstStyle/>
          <a:p>
            <a:pPr algn="r"/>
            <a:r>
              <a:rPr lang="en-US" sz="2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Packaging engineering jobs</a:t>
            </a:r>
            <a:endParaRPr lang="fr-FR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EC546CD-B0DB-709D-4943-00073FD075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400" y="2708920"/>
            <a:ext cx="62992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500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8229600" cy="1354162"/>
          </a:xfrm>
        </p:spPr>
        <p:txBody>
          <a:bodyPr/>
          <a:lstStyle/>
          <a:p>
            <a:pPr algn="r"/>
            <a:br>
              <a:rPr lang="fr-FR" altLang="fr-FR" sz="2800" b="1" dirty="0">
                <a:solidFill>
                  <a:srgbClr val="7030A0"/>
                </a:solidFill>
              </a:rPr>
            </a:br>
            <a:r>
              <a:rPr lang="en-US" sz="2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Packaging engineering </a:t>
            </a:r>
            <a:br>
              <a:rPr lang="en-US" sz="2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en-US" sz="2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occupational integration</a:t>
            </a: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425355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Top-level multidisciplinary training close to industrial realities</a:t>
            </a:r>
          </a:p>
          <a:p>
            <a:pPr marL="154940" indent="0">
              <a:spcBef>
                <a:spcPts val="1445"/>
              </a:spcBef>
              <a:spcAft>
                <a:spcPts val="0"/>
              </a:spcAft>
              <a:buNone/>
            </a:pPr>
            <a:endParaRPr lang="en-US" sz="2000" b="1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marL="154940" indent="0">
              <a:spcBef>
                <a:spcPts val="1445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Average time to find a job: </a:t>
            </a:r>
            <a:r>
              <a:rPr lang="en-US" sz="1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2 months.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54940" indent="0">
              <a:spcBef>
                <a:spcPts val="1445"/>
              </a:spcBef>
              <a:spcAft>
                <a:spcPts val="0"/>
              </a:spcAft>
              <a:buNone/>
            </a:pPr>
            <a:endParaRPr lang="en-US" sz="800" b="1" dirty="0">
              <a:solidFill>
                <a:srgbClr val="00206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54940" indent="0">
              <a:spcBef>
                <a:spcPts val="1445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Average starting salary: </a:t>
            </a:r>
            <a:r>
              <a:rPr lang="en-US" sz="1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€36,000 € 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(annual gross, without bonuses) (2019)</a:t>
            </a:r>
            <a:endParaRPr lang="fr-FR" sz="14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54940" indent="0">
              <a:buNone/>
            </a:pPr>
            <a:endParaRPr lang="en-US" sz="1800" b="1" dirty="0">
              <a:solidFill>
                <a:srgbClr val="3C8C93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54940" indent="0">
              <a:buNone/>
            </a:pPr>
            <a:r>
              <a:rPr lang="en-US" sz="1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30 % of graduates </a:t>
            </a:r>
            <a:r>
              <a:rPr lang="en-US" sz="18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take their first job abroad.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068705" marR="1107440" indent="0">
              <a:lnSpc>
                <a:spcPct val="230000"/>
              </a:lnSpc>
              <a:spcAft>
                <a:spcPts val="0"/>
              </a:spcAft>
              <a:buNone/>
            </a:pPr>
            <a:r>
              <a:rPr lang="en-US" sz="1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Training based on social skills and expertise skills 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068705" marR="1107440" indent="0">
              <a:lnSpc>
                <a:spcPct val="230000"/>
              </a:lnSpc>
              <a:spcAft>
                <a:spcPts val="0"/>
              </a:spcAft>
              <a:buNone/>
            </a:pPr>
            <a:r>
              <a:rPr lang="en-US" sz="1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Career flexibility and adaptability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9425968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2099989"/>
            <a:ext cx="8795204" cy="3849291"/>
          </a:xfrm>
        </p:spPr>
        <p:txBody>
          <a:bodyPr/>
          <a:lstStyle/>
          <a:p>
            <a:pPr marL="579755" indent="0">
              <a:lnSpc>
                <a:spcPct val="176000"/>
              </a:lnSpc>
              <a:spcBef>
                <a:spcPts val="385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The ESIREIMS Energy engineer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494665" marR="529590" indent="0">
              <a:lnSpc>
                <a:spcPct val="103000"/>
              </a:lnSpc>
              <a:spcBef>
                <a:spcPts val="304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is a Project Manager specialized in Energy and Thermal engineering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157192"/>
            <a:ext cx="2304256" cy="154627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A1FFACA-B73A-4E9F-B721-64847A00EB50}"/>
              </a:ext>
            </a:extLst>
          </p:cNvPr>
          <p:cNvSpPr txBox="1"/>
          <p:nvPr/>
        </p:nvSpPr>
        <p:spPr>
          <a:xfrm>
            <a:off x="827584" y="908720"/>
            <a:ext cx="8316416" cy="177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9755" indent="3110865">
              <a:lnSpc>
                <a:spcPct val="176000"/>
              </a:lnSpc>
              <a:spcBef>
                <a:spcPts val="385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Energy engineering 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br>
              <a:rPr lang="fr-FR" alt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9027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41" y="1560025"/>
            <a:ext cx="1366838" cy="1202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807" y="2982226"/>
            <a:ext cx="1368425" cy="1194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54"/>
          <a:stretch/>
        </p:blipFill>
        <p:spPr bwMode="auto">
          <a:xfrm>
            <a:off x="7499807" y="1590840"/>
            <a:ext cx="1366838" cy="118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956DBB9-DC80-41E6-B18B-5210C3ECC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695" y="318071"/>
            <a:ext cx="7185719" cy="1210146"/>
          </a:xfrm>
        </p:spPr>
        <p:txBody>
          <a:bodyPr/>
          <a:lstStyle/>
          <a:p>
            <a:pPr algn="r"/>
            <a:br>
              <a:rPr lang="fr-FR" alt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</a:br>
            <a:br>
              <a:rPr lang="fr-FR" alt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</a:br>
            <a:r>
              <a:rPr lang="en-US" sz="2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Energy balances </a:t>
            </a:r>
            <a:br>
              <a:rPr lang="en-US" sz="2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en-US" sz="2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of buildings and industries…</a:t>
            </a:r>
            <a:r>
              <a:rPr lang="fr-FR" altLang="fr-FR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br>
              <a:rPr lang="fr-FR" altLang="fr-FR" sz="28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fr-FR" altLang="fr-FR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9E76AD1-89A9-4E00-8C5F-F47AD8D7982A}"/>
              </a:ext>
            </a:extLst>
          </p:cNvPr>
          <p:cNvGrpSpPr/>
          <p:nvPr/>
        </p:nvGrpSpPr>
        <p:grpSpPr>
          <a:xfrm>
            <a:off x="1669596" y="1590839"/>
            <a:ext cx="5714789" cy="3794323"/>
            <a:chOff x="1563716" y="1603068"/>
            <a:chExt cx="5614222" cy="4229016"/>
          </a:xfrm>
        </p:grpSpPr>
        <p:sp>
          <p:nvSpPr>
            <p:cNvPr id="11" name="AutoShape 25">
              <a:extLst>
                <a:ext uri="{FF2B5EF4-FFF2-40B4-BE49-F238E27FC236}">
                  <a16:creationId xmlns:a16="http://schemas.microsoft.com/office/drawing/2014/main" id="{0B5C4FBD-BCCC-4CC0-B3BC-48AC917FB7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5760" y="2299739"/>
              <a:ext cx="1431252" cy="757033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accent6"/>
              </a:solidFill>
              <a:headEnd/>
              <a:tailEnd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fr-FR" altLang="fr-FR" sz="1800" b="1" dirty="0">
                  <a:solidFill>
                    <a:schemeClr val="accent6">
                      <a:lumMod val="75000"/>
                    </a:schemeClr>
                  </a:solidFill>
                  <a:latin typeface="+mj-lt"/>
                </a:rPr>
                <a:t>Production</a:t>
              </a:r>
            </a:p>
            <a:p>
              <a:pPr algn="ctr"/>
              <a:r>
                <a:rPr lang="fr-FR" altLang="fr-FR" sz="1800" b="1" dirty="0">
                  <a:solidFill>
                    <a:schemeClr val="accent6">
                      <a:lumMod val="75000"/>
                    </a:schemeClr>
                  </a:solidFill>
                  <a:latin typeface="+mj-lt"/>
                </a:rPr>
                <a:t>Exploitation</a:t>
              </a:r>
              <a:endParaRPr lang="fr-FR" altLang="fr-FR" sz="1800" dirty="0">
                <a:solidFill>
                  <a:schemeClr val="accent6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12" name="AutoShape 16">
              <a:extLst>
                <a:ext uri="{FF2B5EF4-FFF2-40B4-BE49-F238E27FC236}">
                  <a16:creationId xmlns:a16="http://schemas.microsoft.com/office/drawing/2014/main" id="{047B258C-CA04-434E-9FAD-3295F7E2BB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3458" y="3378409"/>
              <a:ext cx="1518672" cy="719584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fr-FR" altLang="fr-FR" sz="1800" b="1" dirty="0">
                  <a:solidFill>
                    <a:schemeClr val="accent6">
                      <a:lumMod val="75000"/>
                    </a:schemeClr>
                  </a:solidFill>
                  <a:latin typeface="+mj-lt"/>
                </a:rPr>
                <a:t>To </a:t>
              </a:r>
              <a:r>
                <a:rPr lang="fr-FR" altLang="fr-FR" sz="1800" b="1" dirty="0" err="1">
                  <a:solidFill>
                    <a:schemeClr val="accent6">
                      <a:lumMod val="75000"/>
                    </a:schemeClr>
                  </a:solidFill>
                  <a:latin typeface="+mj-lt"/>
                </a:rPr>
                <a:t>assess</a:t>
              </a:r>
              <a:endParaRPr lang="fr-FR" altLang="fr-FR" sz="1800" b="1" dirty="0">
                <a:solidFill>
                  <a:schemeClr val="accent6">
                    <a:lumMod val="75000"/>
                  </a:schemeClr>
                </a:solidFill>
                <a:latin typeface="+mj-lt"/>
              </a:endParaRPr>
            </a:p>
            <a:p>
              <a:pPr algn="ctr"/>
              <a:r>
                <a:rPr lang="fr-FR" altLang="fr-FR" sz="1800" b="1" dirty="0">
                  <a:solidFill>
                    <a:schemeClr val="accent6">
                      <a:lumMod val="75000"/>
                    </a:schemeClr>
                  </a:solidFill>
                  <a:latin typeface="+mj-lt"/>
                </a:rPr>
                <a:t>Balances</a:t>
              </a:r>
            </a:p>
          </p:txBody>
        </p:sp>
        <p:sp>
          <p:nvSpPr>
            <p:cNvPr id="13" name="AutoShape 26">
              <a:extLst>
                <a:ext uri="{FF2B5EF4-FFF2-40B4-BE49-F238E27FC236}">
                  <a16:creationId xmlns:a16="http://schemas.microsoft.com/office/drawing/2014/main" id="{C335858F-38E5-41ED-9809-D1DAD7C9DB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5760" y="3378409"/>
              <a:ext cx="1431252" cy="757033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fr-FR" altLang="fr-FR" sz="1800" b="1" dirty="0" err="1">
                  <a:solidFill>
                    <a:schemeClr val="accent6">
                      <a:lumMod val="75000"/>
                    </a:schemeClr>
                  </a:solidFill>
                  <a:latin typeface="+mj-lt"/>
                </a:rPr>
                <a:t>Resources</a:t>
              </a:r>
              <a:endParaRPr lang="fr-FR" altLang="fr-FR" sz="1800" b="1" dirty="0">
                <a:solidFill>
                  <a:schemeClr val="accent6">
                    <a:lumMod val="75000"/>
                  </a:schemeClr>
                </a:solidFill>
                <a:latin typeface="+mj-lt"/>
              </a:endParaRPr>
            </a:p>
            <a:p>
              <a:pPr algn="ctr"/>
              <a:r>
                <a:rPr lang="fr-FR" altLang="fr-FR" sz="1800" b="1" dirty="0">
                  <a:solidFill>
                    <a:schemeClr val="accent6">
                      <a:lumMod val="75000"/>
                    </a:schemeClr>
                  </a:solidFill>
                  <a:latin typeface="+mj-lt"/>
                </a:rPr>
                <a:t>management</a:t>
              </a:r>
            </a:p>
          </p:txBody>
        </p:sp>
        <p:sp>
          <p:nvSpPr>
            <p:cNvPr id="14" name="AutoShape 26">
              <a:extLst>
                <a:ext uri="{FF2B5EF4-FFF2-40B4-BE49-F238E27FC236}">
                  <a16:creationId xmlns:a16="http://schemas.microsoft.com/office/drawing/2014/main" id="{D2A14B3F-6698-4A6B-A4A7-36531EE989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7761" y="2228873"/>
              <a:ext cx="1655739" cy="749815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sz="1800" b="1" dirty="0">
                  <a:solidFill>
                    <a:schemeClr val="accent6">
                      <a:lumMod val="75000"/>
                    </a:schemeClr>
                  </a:solidFill>
                  <a:latin typeface="+mj-lt"/>
                </a:rPr>
                <a:t>Transport</a:t>
              </a:r>
            </a:p>
            <a:p>
              <a:pPr algn="ctr" eaLnBrk="1" hangingPunct="1"/>
              <a:r>
                <a:rPr lang="fr-FR" altLang="fr-FR" sz="1800" b="1" dirty="0">
                  <a:solidFill>
                    <a:schemeClr val="accent6">
                      <a:lumMod val="75000"/>
                    </a:schemeClr>
                  </a:solidFill>
                  <a:latin typeface="+mj-lt"/>
                </a:rPr>
                <a:t>Storage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FD67ACA-7501-4A91-A320-92A57A6184B8}"/>
                </a:ext>
              </a:extLst>
            </p:cNvPr>
            <p:cNvSpPr/>
            <p:nvPr/>
          </p:nvSpPr>
          <p:spPr>
            <a:xfrm>
              <a:off x="3403463" y="2950664"/>
              <a:ext cx="1636088" cy="504056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chemeClr val="accent6">
                      <a:lumMod val="75000"/>
                    </a:schemeClr>
                  </a:solidFill>
                </a:rPr>
                <a:t>Energy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310FC0D-AA25-4EA8-90A5-5EEBF7AA1F63}"/>
                </a:ext>
              </a:extLst>
            </p:cNvPr>
            <p:cNvSpPr/>
            <p:nvPr/>
          </p:nvSpPr>
          <p:spPr>
            <a:xfrm>
              <a:off x="2994968" y="1603068"/>
              <a:ext cx="2764152" cy="586305"/>
            </a:xfrm>
            <a:prstGeom prst="roundRect">
              <a:avLst/>
            </a:prstGeom>
            <a:solidFill>
              <a:schemeClr val="accent3">
                <a:lumMod val="9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ts val="920"/>
                </a:spcBef>
                <a:spcAft>
                  <a:spcPts val="0"/>
                </a:spcAft>
              </a:pPr>
              <a:r>
                <a:rPr lang="fr-FR" b="1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  </a:t>
              </a:r>
            </a:p>
            <a:p>
              <a:pPr>
                <a:spcBef>
                  <a:spcPts val="920"/>
                </a:spcBef>
                <a:spcAft>
                  <a:spcPts val="0"/>
                </a:spcAft>
              </a:pPr>
              <a:r>
                <a:rPr lang="fr-FR" b="1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    Energy engineering</a:t>
              </a:r>
              <a:endParaRPr lang="fr-FR" sz="1100" dirty="0">
                <a:latin typeface="Arial" panose="020B0604020202020204" pitchFamily="34" charset="0"/>
                <a:ea typeface="Arial" panose="020B0604020202020204" pitchFamily="34" charset="0"/>
              </a:endParaRPr>
            </a:p>
            <a:p>
              <a:pPr algn="ctr"/>
              <a:r>
                <a:rPr lang="fr-FR" b="1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</a:p>
          </p:txBody>
        </p: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A0A09645-23CA-4B06-B400-4118C34D57AB}"/>
                </a:ext>
              </a:extLst>
            </p:cNvPr>
            <p:cNvCxnSpPr>
              <a:cxnSpLocks/>
            </p:cNvCxnSpPr>
            <p:nvPr/>
          </p:nvCxnSpPr>
          <p:spPr>
            <a:xfrm>
              <a:off x="3129581" y="2678255"/>
              <a:ext cx="438030" cy="232910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DE1EF1B6-3E8C-4A24-8B55-2E4DA37257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49131" y="2678255"/>
              <a:ext cx="432048" cy="232910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AD331061-5C85-4106-8751-7A9B0CB73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39087" y="3494219"/>
              <a:ext cx="383163" cy="318277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71494A92-C930-4830-8A72-73DED2B6C46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49132" y="3513221"/>
              <a:ext cx="530598" cy="299275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770D4811-54D0-4063-9437-983098B97DE0}"/>
                </a:ext>
              </a:extLst>
            </p:cNvPr>
            <p:cNvSpPr/>
            <p:nvPr/>
          </p:nvSpPr>
          <p:spPr>
            <a:xfrm>
              <a:off x="3227443" y="5310625"/>
              <a:ext cx="2153736" cy="521459"/>
            </a:xfrm>
            <a:prstGeom prst="roundRect">
              <a:avLst/>
            </a:prstGeom>
            <a:solidFill>
              <a:schemeClr val="accent3">
                <a:lumMod val="9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err="1">
                  <a:solidFill>
                    <a:schemeClr val="accent6">
                      <a:lumMod val="75000"/>
                    </a:schemeClr>
                  </a:solidFill>
                </a:rPr>
                <a:t>Heat</a:t>
              </a:r>
              <a:r>
                <a:rPr lang="fr-FR" b="1" dirty="0">
                  <a:solidFill>
                    <a:schemeClr val="accent6">
                      <a:lumMod val="75000"/>
                    </a:schemeClr>
                  </a:solidFill>
                </a:rPr>
                <a:t> engineering </a:t>
              </a:r>
            </a:p>
          </p:txBody>
        </p:sp>
        <p:sp>
          <p:nvSpPr>
            <p:cNvPr id="32" name="AutoShape 25">
              <a:extLst>
                <a:ext uri="{FF2B5EF4-FFF2-40B4-BE49-F238E27FC236}">
                  <a16:creationId xmlns:a16="http://schemas.microsoft.com/office/drawing/2014/main" id="{C73E8D41-26A7-4DE3-8A2A-A4E7AE372F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3716" y="4770932"/>
              <a:ext cx="1431252" cy="757033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accent6"/>
              </a:solidFill>
              <a:headEnd/>
              <a:tailEnd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fr-FR" altLang="fr-FR" sz="1800" b="1" dirty="0" err="1">
                  <a:solidFill>
                    <a:schemeClr val="accent6">
                      <a:lumMod val="75000"/>
                    </a:schemeClr>
                  </a:solidFill>
                  <a:latin typeface="+mj-lt"/>
                </a:rPr>
                <a:t>Heat</a:t>
              </a:r>
              <a:r>
                <a:rPr lang="fr-FR" altLang="fr-FR" sz="1800" b="1" dirty="0">
                  <a:solidFill>
                    <a:schemeClr val="accent6">
                      <a:lumMod val="75000"/>
                    </a:schemeClr>
                  </a:solidFill>
                  <a:latin typeface="+mj-lt"/>
                </a:rPr>
                <a:t> </a:t>
              </a:r>
            </a:p>
            <a:p>
              <a:pPr algn="ctr"/>
              <a:r>
                <a:rPr lang="fr-FR" altLang="fr-FR" sz="1800" b="1" dirty="0" err="1">
                  <a:solidFill>
                    <a:schemeClr val="accent6">
                      <a:lumMod val="75000"/>
                    </a:schemeClr>
                  </a:solidFill>
                  <a:latin typeface="+mj-lt"/>
                </a:rPr>
                <a:t>transfers</a:t>
              </a:r>
              <a:endParaRPr lang="fr-FR" altLang="fr-FR" sz="1800" b="1" dirty="0">
                <a:solidFill>
                  <a:schemeClr val="accent6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382BA61A-6F0E-4537-8B72-637517D08D2B}"/>
                </a:ext>
              </a:extLst>
            </p:cNvPr>
            <p:cNvSpPr/>
            <p:nvPr/>
          </p:nvSpPr>
          <p:spPr>
            <a:xfrm>
              <a:off x="3424176" y="4161250"/>
              <a:ext cx="1636088" cy="621826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chemeClr val="accent6">
                      <a:lumMod val="75000"/>
                    </a:schemeClr>
                  </a:solidFill>
                </a:rPr>
                <a:t>Materials </a:t>
              </a:r>
            </a:p>
            <a:p>
              <a:pPr algn="ctr"/>
              <a:r>
                <a:rPr lang="fr-FR" b="1" dirty="0" err="1">
                  <a:solidFill>
                    <a:schemeClr val="accent6">
                      <a:lumMod val="75000"/>
                    </a:schemeClr>
                  </a:solidFill>
                </a:rPr>
                <a:t>Processes</a:t>
              </a:r>
              <a:endParaRPr lang="fr-FR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45" name="AutoShape 26">
              <a:extLst>
                <a:ext uri="{FF2B5EF4-FFF2-40B4-BE49-F238E27FC236}">
                  <a16:creationId xmlns:a16="http://schemas.microsoft.com/office/drawing/2014/main" id="{0A8557AC-082F-4EB5-AAED-0BB882115F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59266" y="4929382"/>
              <a:ext cx="1518672" cy="749815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sz="1800" b="1" dirty="0" err="1">
                  <a:solidFill>
                    <a:schemeClr val="accent6">
                      <a:lumMod val="75000"/>
                    </a:schemeClr>
                  </a:solidFill>
                  <a:latin typeface="+mj-lt"/>
                </a:rPr>
                <a:t>Calculations</a:t>
              </a:r>
              <a:r>
                <a:rPr lang="fr-FR" altLang="fr-FR" sz="1800" b="1" dirty="0">
                  <a:solidFill>
                    <a:schemeClr val="accent6">
                      <a:lumMod val="75000"/>
                    </a:schemeClr>
                  </a:solidFill>
                  <a:latin typeface="+mj-lt"/>
                </a:rPr>
                <a:t> </a:t>
              </a:r>
            </a:p>
            <a:p>
              <a:pPr algn="ctr" eaLnBrk="1" hangingPunct="1"/>
              <a:r>
                <a:rPr lang="fr-FR" altLang="fr-FR" sz="1800" b="1" dirty="0" err="1">
                  <a:solidFill>
                    <a:schemeClr val="accent6">
                      <a:lumMod val="75000"/>
                    </a:schemeClr>
                  </a:solidFill>
                  <a:latin typeface="+mj-lt"/>
                </a:rPr>
                <a:t>Optimization</a:t>
              </a:r>
              <a:endParaRPr lang="fr-FR" altLang="fr-FR" sz="1800" b="1" dirty="0">
                <a:solidFill>
                  <a:schemeClr val="accent6">
                    <a:lumMod val="75000"/>
                  </a:schemeClr>
                </a:solidFill>
                <a:latin typeface="+mj-lt"/>
              </a:endParaRPr>
            </a:p>
          </p:txBody>
        </p:sp>
        <p:cxnSp>
          <p:nvCxnSpPr>
            <p:cNvPr id="46" name="Connecteur droit avec flèche 45">
              <a:extLst>
                <a:ext uri="{FF2B5EF4-FFF2-40B4-BE49-F238E27FC236}">
                  <a16:creationId xmlns:a16="http://schemas.microsoft.com/office/drawing/2014/main" id="{9BD1B154-9EFA-48EC-B6FA-E06D3509EF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48510" y="4783076"/>
              <a:ext cx="383163" cy="318277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cteur droit avec flèche 46">
              <a:extLst>
                <a:ext uri="{FF2B5EF4-FFF2-40B4-BE49-F238E27FC236}">
                  <a16:creationId xmlns:a16="http://schemas.microsoft.com/office/drawing/2014/main" id="{74F26475-D551-4169-B7D9-4EC9EBA7E50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87507" y="4783076"/>
              <a:ext cx="530598" cy="299275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eur droit avec flèche 47">
              <a:extLst>
                <a:ext uri="{FF2B5EF4-FFF2-40B4-BE49-F238E27FC236}">
                  <a16:creationId xmlns:a16="http://schemas.microsoft.com/office/drawing/2014/main" id="{54903201-2314-43C3-B260-D00802D715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39551" y="3932156"/>
              <a:ext cx="432048" cy="232910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eur droit avec flèche 48">
              <a:extLst>
                <a:ext uri="{FF2B5EF4-FFF2-40B4-BE49-F238E27FC236}">
                  <a16:creationId xmlns:a16="http://schemas.microsoft.com/office/drawing/2014/main" id="{23D1D5D2-A2BA-4081-85F1-98746E162EAB}"/>
                </a:ext>
              </a:extLst>
            </p:cNvPr>
            <p:cNvCxnSpPr>
              <a:cxnSpLocks/>
            </p:cNvCxnSpPr>
            <p:nvPr/>
          </p:nvCxnSpPr>
          <p:spPr>
            <a:xfrm>
              <a:off x="3156566" y="3877964"/>
              <a:ext cx="438030" cy="232910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A82F1287-23D0-4449-B64E-191803041CC6}"/>
              </a:ext>
            </a:extLst>
          </p:cNvPr>
          <p:cNvSpPr/>
          <p:nvPr/>
        </p:nvSpPr>
        <p:spPr>
          <a:xfrm>
            <a:off x="-1897" y="5547495"/>
            <a:ext cx="83677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8625" marR="3394710">
              <a:lnSpc>
                <a:spcPct val="103000"/>
              </a:lnSpc>
              <a:spcAft>
                <a:spcPts val="0"/>
              </a:spcAft>
            </a:pPr>
            <a:r>
              <a:rPr lang="fr-FR" altLang="fr-FR" sz="2800" b="1" dirty="0">
                <a:solidFill>
                  <a:schemeClr val="accent1">
                    <a:lumMod val="50000"/>
                  </a:schemeClr>
                </a:solidFill>
              </a:rPr>
              <a:t>…</a:t>
            </a:r>
            <a:r>
              <a:rPr lang="en-US" sz="2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to materials and systems heat analyses. 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50" name="Picture 16">
            <a:extLst>
              <a:ext uri="{FF2B5EF4-FFF2-40B4-BE49-F238E27FC236}">
                <a16:creationId xmlns:a16="http://schemas.microsoft.com/office/drawing/2014/main" id="{1635BD57-4F2C-4E56-930E-EA7441D07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2" y="4544923"/>
            <a:ext cx="1628994" cy="90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" name="Groupe 50">
            <a:extLst>
              <a:ext uri="{FF2B5EF4-FFF2-40B4-BE49-F238E27FC236}">
                <a16:creationId xmlns:a16="http://schemas.microsoft.com/office/drawing/2014/main" id="{0FD5380B-8ADA-4C36-AEBA-B8EFF277A897}"/>
              </a:ext>
            </a:extLst>
          </p:cNvPr>
          <p:cNvGrpSpPr/>
          <p:nvPr/>
        </p:nvGrpSpPr>
        <p:grpSpPr>
          <a:xfrm>
            <a:off x="43654" y="3058577"/>
            <a:ext cx="1564836" cy="1045645"/>
            <a:chOff x="827584" y="2086512"/>
            <a:chExt cx="1657288" cy="1099202"/>
          </a:xfrm>
        </p:grpSpPr>
        <p:pic>
          <p:nvPicPr>
            <p:cNvPr id="52" name="Picture 19">
              <a:extLst>
                <a:ext uri="{FF2B5EF4-FFF2-40B4-BE49-F238E27FC236}">
                  <a16:creationId xmlns:a16="http://schemas.microsoft.com/office/drawing/2014/main" id="{9D3E32A9-7F32-41D8-8AB1-6964367B00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584" y="2086512"/>
              <a:ext cx="1657288" cy="55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" name="Picture 18">
              <a:extLst>
                <a:ext uri="{FF2B5EF4-FFF2-40B4-BE49-F238E27FC236}">
                  <a16:creationId xmlns:a16="http://schemas.microsoft.com/office/drawing/2014/main" id="{0050940C-1519-48CD-ACA0-29027A080D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584" y="2636912"/>
              <a:ext cx="1653822" cy="548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4" name="Picture 20">
            <a:extLst>
              <a:ext uri="{FF2B5EF4-FFF2-40B4-BE49-F238E27FC236}">
                <a16:creationId xmlns:a16="http://schemas.microsoft.com/office/drawing/2014/main" id="{2427F85B-7D05-46AA-B784-C5617D53E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9916" y="4596955"/>
            <a:ext cx="1368426" cy="751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08959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87696"/>
            <a:ext cx="8579296" cy="1210146"/>
          </a:xfrm>
        </p:spPr>
        <p:txBody>
          <a:bodyPr/>
          <a:lstStyle/>
          <a:p>
            <a:pPr algn="r"/>
            <a:br>
              <a:rPr lang="fr-FR" alt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</a:br>
            <a:br>
              <a:rPr lang="fr-FR" alt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</a:br>
            <a:r>
              <a:rPr lang="en-US" sz="2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Who is an ENERGY engineer</a:t>
            </a:r>
            <a:r>
              <a:rPr lang="fr-FR" altLang="fr-FR" sz="2800" b="1" dirty="0">
                <a:solidFill>
                  <a:schemeClr val="accent1">
                    <a:lumMod val="50000"/>
                  </a:schemeClr>
                </a:solidFill>
              </a:rPr>
              <a:t>?</a:t>
            </a:r>
            <a:br>
              <a:rPr lang="fr-FR" altLang="fr-FR" sz="2800" dirty="0">
                <a:solidFill>
                  <a:schemeClr val="accent1">
                    <a:lumMod val="50000"/>
                  </a:schemeClr>
                </a:solidFill>
              </a:rPr>
            </a:b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6FB1F9F-C57A-4716-9D0F-32AB036FF87B}"/>
              </a:ext>
            </a:extLst>
          </p:cNvPr>
          <p:cNvSpPr/>
          <p:nvPr/>
        </p:nvSpPr>
        <p:spPr>
          <a:xfrm>
            <a:off x="683568" y="4733088"/>
            <a:ext cx="3240360" cy="622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to provide answers to objectives related to…</a:t>
            </a:r>
            <a:endParaRPr lang="fr-FR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2BA548D-E467-4E4B-A6CC-EC06B770C160}"/>
              </a:ext>
            </a:extLst>
          </p:cNvPr>
          <p:cNvGrpSpPr/>
          <p:nvPr/>
        </p:nvGrpSpPr>
        <p:grpSpPr>
          <a:xfrm>
            <a:off x="0" y="3902409"/>
            <a:ext cx="5513466" cy="399538"/>
            <a:chOff x="-91737" y="3577648"/>
            <a:chExt cx="5513466" cy="399538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95C6412-D3E5-461A-A0B9-9255DBB2847A}"/>
                </a:ext>
              </a:extLst>
            </p:cNvPr>
            <p:cNvSpPr/>
            <p:nvPr/>
          </p:nvSpPr>
          <p:spPr>
            <a:xfrm>
              <a:off x="-91737" y="3577648"/>
              <a:ext cx="2400633" cy="39953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err="1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He/She</a:t>
              </a:r>
              <a:r>
                <a:rPr lang="en-US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 evolves in…</a:t>
              </a:r>
              <a:endParaRPr lang="fr-FR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27FF3BE-4131-4011-B654-953FF91CA9CE}"/>
                </a:ext>
              </a:extLst>
            </p:cNvPr>
            <p:cNvSpPr/>
            <p:nvPr/>
          </p:nvSpPr>
          <p:spPr>
            <a:xfrm>
              <a:off x="4099627" y="3609427"/>
              <a:ext cx="1322102" cy="3255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or in…</a:t>
              </a:r>
              <a:endParaRPr lang="fr-FR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A8CCFDFC-6A3D-4B0A-891D-806DE110CF15}"/>
              </a:ext>
            </a:extLst>
          </p:cNvPr>
          <p:cNvGrpSpPr/>
          <p:nvPr/>
        </p:nvGrpSpPr>
        <p:grpSpPr>
          <a:xfrm>
            <a:off x="269238" y="1921275"/>
            <a:ext cx="8516725" cy="1443306"/>
            <a:chOff x="159731" y="1647801"/>
            <a:chExt cx="8516725" cy="144330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EFFE914-70DE-468B-97DE-4F4DDAF66237}"/>
                </a:ext>
              </a:extLst>
            </p:cNvPr>
            <p:cNvSpPr/>
            <p:nvPr/>
          </p:nvSpPr>
          <p:spPr>
            <a:xfrm>
              <a:off x="159731" y="1739092"/>
              <a:ext cx="1717065" cy="38860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err="1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He/She</a:t>
              </a:r>
              <a:r>
                <a:rPr lang="en-US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 is a…</a:t>
              </a:r>
              <a:endParaRPr lang="fr-FR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386F53A-0588-4B02-BD04-40EA413C01E1}"/>
                </a:ext>
              </a:extLst>
            </p:cNvPr>
            <p:cNvSpPr/>
            <p:nvPr/>
          </p:nvSpPr>
          <p:spPr>
            <a:xfrm>
              <a:off x="949905" y="2534653"/>
              <a:ext cx="1853782" cy="34728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working on…</a:t>
              </a:r>
              <a:endParaRPr lang="fr-FR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8CE90BC-D0F6-4522-A19E-6DC5DC90B972}"/>
                </a:ext>
              </a:extLst>
            </p:cNvPr>
            <p:cNvSpPr/>
            <p:nvPr/>
          </p:nvSpPr>
          <p:spPr>
            <a:xfrm>
              <a:off x="6017193" y="1647801"/>
              <a:ext cx="2659261" cy="34728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7470">
                <a:spcBef>
                  <a:spcPts val="240"/>
                </a:spcBef>
                <a:spcAft>
                  <a:spcPts val="0"/>
                </a:spcAft>
              </a:pPr>
              <a:r>
                <a:rPr lang="fr-FR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Energy </a:t>
              </a:r>
              <a:r>
                <a:rPr lang="fr-FR" dirty="0" err="1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efficiency</a:t>
              </a:r>
              <a:endParaRPr lang="fr-FR" dirty="0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E253EAC-0FED-45DC-ACA0-18AD6F9B9722}"/>
                </a:ext>
              </a:extLst>
            </p:cNvPr>
            <p:cNvSpPr/>
            <p:nvPr/>
          </p:nvSpPr>
          <p:spPr>
            <a:xfrm>
              <a:off x="6017194" y="2127702"/>
              <a:ext cx="2659262" cy="35612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7470">
                <a:spcBef>
                  <a:spcPts val="270"/>
                </a:spcBef>
                <a:spcAft>
                  <a:spcPts val="0"/>
                </a:spcAft>
              </a:pPr>
              <a:r>
                <a:rPr lang="fr-FR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Thermal </a:t>
              </a:r>
              <a:r>
                <a:rPr lang="fr-FR" dirty="0" err="1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calculations</a:t>
              </a:r>
              <a:endParaRPr lang="fr-FR" dirty="0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F42EF78-A477-4F46-B2A3-5A2356DC741B}"/>
                </a:ext>
              </a:extLst>
            </p:cNvPr>
            <p:cNvSpPr/>
            <p:nvPr/>
          </p:nvSpPr>
          <p:spPr>
            <a:xfrm>
              <a:off x="4742908" y="2534653"/>
              <a:ext cx="1853782" cy="34728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D4CF8F4-F7A0-4291-A00B-CB514C4D1777}"/>
                </a:ext>
              </a:extLst>
            </p:cNvPr>
            <p:cNvSpPr/>
            <p:nvPr/>
          </p:nvSpPr>
          <p:spPr>
            <a:xfrm>
              <a:off x="6009854" y="2610911"/>
              <a:ext cx="2666602" cy="48019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8105">
                <a:spcBef>
                  <a:spcPts val="760"/>
                </a:spcBef>
                <a:spcAft>
                  <a:spcPts val="0"/>
                </a:spcAft>
              </a:pPr>
              <a:r>
                <a:rPr lang="fr-FR" dirty="0" err="1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Fluids</a:t>
              </a:r>
              <a:r>
                <a:rPr lang="fr-FR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fr-FR" dirty="0" err="1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optimization</a:t>
              </a:r>
              <a:endParaRPr lang="fr-FR" dirty="0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B521A5AE-3E68-FD4C-A10B-05D37EAD2950}"/>
              </a:ext>
            </a:extLst>
          </p:cNvPr>
          <p:cNvSpPr/>
          <p:nvPr/>
        </p:nvSpPr>
        <p:spPr>
          <a:xfrm>
            <a:off x="4746848" y="2870917"/>
            <a:ext cx="13401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such as</a:t>
            </a:r>
            <a:r>
              <a:rPr lang="en-US" spc="10" dirty="0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dirty="0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…</a:t>
            </a:r>
            <a:r>
              <a:rPr lang="fr-FR" dirty="0"/>
              <a:t> </a:t>
            </a:r>
            <a:endParaRPr lang="en-US" dirty="0"/>
          </a:p>
        </p:txBody>
      </p:sp>
      <p:sp>
        <p:nvSpPr>
          <p:cNvPr id="26" name="Text Box 81">
            <a:extLst>
              <a:ext uri="{FF2B5EF4-FFF2-40B4-BE49-F238E27FC236}">
                <a16:creationId xmlns:a16="http://schemas.microsoft.com/office/drawing/2014/main" id="{6FE2B404-5CA7-FF4B-9EFA-9E0F164A6FAF}"/>
              </a:ext>
            </a:extLst>
          </p:cNvPr>
          <p:cNvSpPr txBox="1">
            <a:spLocks noChangeAspect="1" noEditPoints="1" noChangeArrowheads="1" noChangeShapeType="1" noTextEdit="1"/>
          </p:cNvSpPr>
          <p:nvPr/>
        </p:nvSpPr>
        <p:spPr bwMode="auto">
          <a:xfrm>
            <a:off x="1986303" y="1788035"/>
            <a:ext cx="2092960" cy="623570"/>
          </a:xfrm>
          <a:prstGeom prst="rect">
            <a:avLst/>
          </a:prstGeom>
          <a:solidFill>
            <a:srgbClr val="BBE0E3"/>
          </a:solidFill>
          <a:ln w="25908">
            <a:solidFill>
              <a:srgbClr val="89A4A7"/>
            </a:solidFill>
            <a:miter lim="800000"/>
            <a:headEnd/>
            <a:tailEnd/>
          </a:ln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77470">
              <a:lnSpc>
                <a:spcPct val="103000"/>
              </a:lnSpc>
              <a:spcBef>
                <a:spcPts val="245"/>
              </a:spcBef>
              <a:spcAft>
                <a:spcPts val="0"/>
              </a:spcAft>
            </a:pPr>
            <a:r>
              <a:rPr lang="fr-FR" sz="1800">
                <a:solidFill>
                  <a:srgbClr val="222268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Project Manager Business Manager</a:t>
            </a:r>
            <a:endParaRPr lang="fr-FR" sz="180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8" name="Text Box 83">
            <a:extLst>
              <a:ext uri="{FF2B5EF4-FFF2-40B4-BE49-F238E27FC236}">
                <a16:creationId xmlns:a16="http://schemas.microsoft.com/office/drawing/2014/main" id="{D2137194-C40E-DF40-9BD3-3CF7AE133660}"/>
              </a:ext>
            </a:extLst>
          </p:cNvPr>
          <p:cNvSpPr txBox="1">
            <a:spLocks noChangeAspect="1" noEditPoints="1" noChangeArrowheads="1" noChangeShapeType="1" noTextEdit="1"/>
          </p:cNvSpPr>
          <p:nvPr/>
        </p:nvSpPr>
        <p:spPr bwMode="auto">
          <a:xfrm>
            <a:off x="2667082" y="2682487"/>
            <a:ext cx="1854835" cy="547370"/>
          </a:xfrm>
          <a:prstGeom prst="rect">
            <a:avLst/>
          </a:prstGeom>
          <a:solidFill>
            <a:srgbClr val="BBE0E3"/>
          </a:solidFill>
          <a:ln w="25908">
            <a:solidFill>
              <a:srgbClr val="89A4A7"/>
            </a:solidFill>
            <a:miter lim="800000"/>
            <a:headEnd/>
            <a:tailEnd/>
          </a:ln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77470">
              <a:lnSpc>
                <a:spcPts val="2020"/>
              </a:lnSpc>
            </a:pPr>
            <a:r>
              <a:rPr lang="fr-FR" sz="1800">
                <a:solidFill>
                  <a:srgbClr val="222268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missions</a:t>
            </a:r>
            <a:endParaRPr lang="fr-FR" sz="180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77470">
              <a:lnSpc>
                <a:spcPts val="1995"/>
              </a:lnSpc>
              <a:spcBef>
                <a:spcPts val="90"/>
              </a:spcBef>
              <a:spcAft>
                <a:spcPts val="0"/>
              </a:spcAft>
            </a:pPr>
            <a:r>
              <a:rPr lang="fr-FR" sz="1800">
                <a:solidFill>
                  <a:srgbClr val="222268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work sites</a:t>
            </a:r>
            <a:endParaRPr lang="fr-FR" sz="180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9" name="Text Box 79">
            <a:extLst>
              <a:ext uri="{FF2B5EF4-FFF2-40B4-BE49-F238E27FC236}">
                <a16:creationId xmlns:a16="http://schemas.microsoft.com/office/drawing/2014/main" id="{4B2587D7-7014-5446-A0C5-22C02D452047}"/>
              </a:ext>
            </a:extLst>
          </p:cNvPr>
          <p:cNvSpPr txBox="1">
            <a:spLocks noChangeAspect="1" noEditPoints="1" noChangeArrowheads="1" noChangeShapeType="1" noTextEdit="1"/>
          </p:cNvSpPr>
          <p:nvPr/>
        </p:nvSpPr>
        <p:spPr bwMode="auto">
          <a:xfrm>
            <a:off x="2276217" y="3908664"/>
            <a:ext cx="1853565" cy="401320"/>
          </a:xfrm>
          <a:prstGeom prst="rect">
            <a:avLst/>
          </a:prstGeom>
          <a:solidFill>
            <a:srgbClr val="BBE0E3"/>
          </a:solidFill>
          <a:ln w="25908">
            <a:solidFill>
              <a:srgbClr val="89A4A7"/>
            </a:solidFill>
            <a:miter lim="800000"/>
            <a:headEnd/>
            <a:tailEnd/>
          </a:ln>
        </p:spPr>
        <p:txBody>
          <a:bodyPr rot="0" vert="horz" wrap="square" lIns="0" tIns="0" rIns="0" bIns="0" anchor="t" anchorCtr="0" upright="1">
            <a:noAutofit/>
          </a:bodyPr>
          <a:lstStyle/>
          <a:p>
            <a:pPr>
              <a:spcBef>
                <a:spcPts val="450"/>
              </a:spcBef>
            </a:pPr>
            <a:r>
              <a:rPr lang="fr-FR" sz="1800" dirty="0">
                <a:solidFill>
                  <a:srgbClr val="222268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Consulting </a:t>
            </a:r>
            <a:r>
              <a:rPr lang="fr-FR" sz="1800" dirty="0" err="1">
                <a:solidFill>
                  <a:srgbClr val="222268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firms</a:t>
            </a:r>
            <a:endParaRPr lang="fr-FR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1" name="Text Box 80">
            <a:extLst>
              <a:ext uri="{FF2B5EF4-FFF2-40B4-BE49-F238E27FC236}">
                <a16:creationId xmlns:a16="http://schemas.microsoft.com/office/drawing/2014/main" id="{D8ACC86C-6684-F14C-A677-E3647781F411}"/>
              </a:ext>
            </a:extLst>
          </p:cNvPr>
          <p:cNvSpPr txBox="1">
            <a:spLocks noChangeAspect="1" noEditPoints="1" noChangeArrowheads="1" noChangeShapeType="1" noTextEdit="1"/>
          </p:cNvSpPr>
          <p:nvPr/>
        </p:nvSpPr>
        <p:spPr bwMode="auto">
          <a:xfrm>
            <a:off x="5054453" y="3854871"/>
            <a:ext cx="1449705" cy="399415"/>
          </a:xfrm>
          <a:prstGeom prst="rect">
            <a:avLst/>
          </a:prstGeom>
          <a:solidFill>
            <a:srgbClr val="BBE0E3"/>
          </a:solidFill>
          <a:ln w="25908">
            <a:solidFill>
              <a:srgbClr val="89A4A7"/>
            </a:solidFill>
            <a:miter lim="800000"/>
            <a:headEnd/>
            <a:tailEnd/>
          </a:ln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76835">
              <a:spcBef>
                <a:spcPts val="445"/>
              </a:spcBef>
              <a:spcAft>
                <a:spcPts val="0"/>
              </a:spcAft>
            </a:pPr>
            <a:r>
              <a:rPr lang="fr-FR" dirty="0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</a:t>
            </a:r>
            <a:r>
              <a:rPr lang="fr-FR" sz="1800" dirty="0">
                <a:solidFill>
                  <a:srgbClr val="222268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he </a:t>
            </a:r>
            <a:r>
              <a:rPr lang="fr-FR" sz="1800" dirty="0" err="1">
                <a:solidFill>
                  <a:srgbClr val="222268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industry</a:t>
            </a:r>
            <a:endParaRPr lang="fr-FR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2" name="Text Box 77">
            <a:extLst>
              <a:ext uri="{FF2B5EF4-FFF2-40B4-BE49-F238E27FC236}">
                <a16:creationId xmlns:a16="http://schemas.microsoft.com/office/drawing/2014/main" id="{0B13C086-6E02-F94F-9FBB-521228F8A900}"/>
              </a:ext>
            </a:extLst>
          </p:cNvPr>
          <p:cNvSpPr txBox="1">
            <a:spLocks noChangeAspect="1" noEditPoints="1" noChangeArrowheads="1" noChangeShapeType="1" noTextEdit="1"/>
          </p:cNvSpPr>
          <p:nvPr/>
        </p:nvSpPr>
        <p:spPr bwMode="auto">
          <a:xfrm>
            <a:off x="4077500" y="4717964"/>
            <a:ext cx="4018915" cy="521335"/>
          </a:xfrm>
          <a:prstGeom prst="rect">
            <a:avLst/>
          </a:prstGeom>
          <a:solidFill>
            <a:srgbClr val="BBE0E3"/>
          </a:solidFill>
          <a:ln w="25908">
            <a:solidFill>
              <a:srgbClr val="89A4A7"/>
            </a:solidFill>
            <a:miter lim="800000"/>
            <a:headEnd/>
            <a:tailEnd/>
          </a:ln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77470">
              <a:spcBef>
                <a:spcPts val="925"/>
              </a:spcBef>
              <a:spcAft>
                <a:spcPts val="0"/>
              </a:spcAft>
            </a:pPr>
            <a:r>
              <a:rPr lang="fr-FR" sz="1800" dirty="0">
                <a:solidFill>
                  <a:srgbClr val="222268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 COP21 Paris Agreement </a:t>
            </a:r>
            <a:endParaRPr lang="fr-FR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3" name="Text Box 76">
            <a:extLst>
              <a:ext uri="{FF2B5EF4-FFF2-40B4-BE49-F238E27FC236}">
                <a16:creationId xmlns:a16="http://schemas.microsoft.com/office/drawing/2014/main" id="{7A6EB610-C96D-6446-B5A2-D17CD7664C69}"/>
              </a:ext>
            </a:extLst>
          </p:cNvPr>
          <p:cNvSpPr txBox="1">
            <a:spLocks noChangeAspect="1" noEditPoints="1" noChangeArrowheads="1" noChangeShapeType="1" noTextEdit="1"/>
          </p:cNvSpPr>
          <p:nvPr/>
        </p:nvSpPr>
        <p:spPr bwMode="auto">
          <a:xfrm>
            <a:off x="4061659" y="5389170"/>
            <a:ext cx="4018915" cy="688975"/>
          </a:xfrm>
          <a:prstGeom prst="rect">
            <a:avLst/>
          </a:prstGeom>
          <a:solidFill>
            <a:srgbClr val="BBE0E3"/>
          </a:solidFill>
          <a:ln w="25908">
            <a:solidFill>
              <a:srgbClr val="89A4A7"/>
            </a:solidFill>
            <a:miter lim="800000"/>
            <a:headEnd/>
            <a:tailEnd/>
          </a:ln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77470" marR="635">
              <a:lnSpc>
                <a:spcPct val="103000"/>
              </a:lnSpc>
              <a:spcBef>
                <a:spcPts val="505"/>
              </a:spcBef>
              <a:spcAft>
                <a:spcPts val="0"/>
              </a:spcAft>
            </a:pPr>
            <a:r>
              <a:rPr lang="en-US" sz="1800">
                <a:solidFill>
                  <a:srgbClr val="222268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 Green Growth Energy Transition Act</a:t>
            </a:r>
            <a:endParaRPr lang="fr-FR" sz="180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6331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4807" y="332656"/>
            <a:ext cx="8507288" cy="1440160"/>
          </a:xfrm>
        </p:spPr>
        <p:txBody>
          <a:bodyPr/>
          <a:lstStyle/>
          <a:p>
            <a:pPr algn="r"/>
            <a:r>
              <a:rPr lang="fr-FR" sz="2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Energy engineering jobs</a:t>
            </a:r>
            <a:r>
              <a:rPr lang="fr-FR" sz="2800" dirty="0"/>
              <a:t> </a:t>
            </a:r>
            <a:endParaRPr lang="fr-FR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4807" y="1531759"/>
            <a:ext cx="2016224" cy="482114"/>
          </a:xfrm>
        </p:spPr>
        <p:txBody>
          <a:bodyPr/>
          <a:lstStyle/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fr-FR" altLang="fr-FR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Jobs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endParaRPr lang="fr-FR" altLang="fr-FR" sz="2000" b="1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fr-FR" altLang="fr-FR" sz="2000" b="1" dirty="0">
                <a:solidFill>
                  <a:srgbClr val="7030A0"/>
                </a:solidFill>
                <a:latin typeface="+mj-lt"/>
              </a:rPr>
              <a:t>	</a:t>
            </a:r>
            <a:endParaRPr lang="fr-FR" altLang="fr-FR" sz="20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fr-FR" altLang="fr-FR" sz="2000" dirty="0">
                <a:solidFill>
                  <a:schemeClr val="bg1"/>
                </a:solidFill>
                <a:latin typeface="Comic Sans MS" panose="030F0702030302020204" pitchFamily="66" charset="0"/>
              </a:rPr>
              <a:t>C</a:t>
            </a:r>
          </a:p>
          <a:p>
            <a:endParaRPr lang="fr-FR" altLang="fr-FR" sz="20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lvl="7"/>
            <a:endParaRPr lang="fr-FR" altLang="fr-FR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endParaRPr lang="fr-FR" sz="20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EA461B8-936F-E152-F4A6-F9B0BB706D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772816"/>
            <a:ext cx="3352800" cy="4064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8BB5BDA-D61C-2EAC-3178-C18CEC7EDE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753" y="2176668"/>
            <a:ext cx="3263900" cy="337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561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7D08D997-3C14-4CC2-8699-1F994767DD34}"/>
              </a:ext>
            </a:extLst>
          </p:cNvPr>
          <p:cNvSpPr txBox="1"/>
          <p:nvPr/>
        </p:nvSpPr>
        <p:spPr>
          <a:xfrm>
            <a:off x="457200" y="1844824"/>
            <a:ext cx="3589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fr-FR" altLang="fr-FR" sz="2000" b="1" dirty="0">
                <a:solidFill>
                  <a:schemeClr val="accent1">
                    <a:lumMod val="50000"/>
                  </a:schemeClr>
                </a:solidFill>
              </a:rPr>
              <a:t>Business </a:t>
            </a:r>
            <a:r>
              <a:rPr lang="fr-FR" altLang="fr-FR" sz="2000" b="1" dirty="0" err="1">
                <a:solidFill>
                  <a:schemeClr val="accent1">
                    <a:lumMod val="50000"/>
                  </a:schemeClr>
                </a:solidFill>
              </a:rPr>
              <a:t>sectors</a:t>
            </a:r>
            <a:endParaRPr lang="fr-FR" altLang="fr-FR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7E9BA286-F86C-41D1-9828-0932256CE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07" y="332656"/>
            <a:ext cx="8507288" cy="1440160"/>
          </a:xfrm>
        </p:spPr>
        <p:txBody>
          <a:bodyPr/>
          <a:lstStyle/>
          <a:p>
            <a:pPr algn="r"/>
            <a:r>
              <a:rPr lang="fr-FR" sz="2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Energy engineering jobs</a:t>
            </a:r>
            <a:r>
              <a:rPr lang="fr-FR" sz="2800" dirty="0"/>
              <a:t> </a:t>
            </a:r>
            <a:endParaRPr lang="fr-FR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7D1A7C5-BDB5-B1E9-7114-EC92DC8B4E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400" y="2564904"/>
            <a:ext cx="6807200" cy="283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3711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76672"/>
            <a:ext cx="9057184" cy="1354162"/>
          </a:xfrm>
        </p:spPr>
        <p:txBody>
          <a:bodyPr/>
          <a:lstStyle/>
          <a:p>
            <a:pPr marL="4336415" indent="12065">
              <a:lnSpc>
                <a:spcPct val="103000"/>
              </a:lnSpc>
              <a:spcBef>
                <a:spcPts val="405"/>
              </a:spcBef>
              <a:spcAft>
                <a:spcPts val="0"/>
              </a:spcAft>
            </a:pPr>
            <a:br>
              <a:rPr lang="fr-FR" sz="2800" b="1" dirty="0">
                <a:solidFill>
                  <a:srgbClr val="7030A0"/>
                </a:solidFill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en-US" sz="2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Energy engineering occupational integration</a:t>
            </a:r>
            <a:br>
              <a:rPr lang="fr-FR" sz="1100" dirty="0"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700808"/>
            <a:ext cx="8877672" cy="4425355"/>
          </a:xfrm>
        </p:spPr>
        <p:txBody>
          <a:bodyPr/>
          <a:lstStyle/>
          <a:p>
            <a:pPr marL="0" indent="0" algn="ctr">
              <a:buNone/>
            </a:pP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             A training in Energy and Thermal engineering close to industrial realities!</a:t>
            </a:r>
            <a:endParaRPr lang="fr-FR" sz="12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fr-FR" altLang="fr-FR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marL="467360" marR="991870" indent="0" algn="ctr">
              <a:spcAft>
                <a:spcPts val="0"/>
              </a:spcAft>
              <a:buNone/>
            </a:pPr>
            <a:r>
              <a:rPr lang="en-US" sz="20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53% Energy engineers – 37% Heat engineers - 10% others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FR" altLang="fr-FR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</a:p>
          <a:p>
            <a:pPr marL="154940" indent="0">
              <a:buNone/>
            </a:pPr>
            <a:endParaRPr lang="fr-FR" sz="2000" b="1" dirty="0">
              <a:solidFill>
                <a:srgbClr val="002060"/>
              </a:solidFill>
              <a:latin typeface="+mj-lt"/>
            </a:endParaRPr>
          </a:p>
          <a:p>
            <a:pPr marL="154940" indent="0">
              <a:buNone/>
            </a:pPr>
            <a:r>
              <a:rPr lang="en-US" sz="18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Average time to find a job: </a:t>
            </a:r>
            <a:r>
              <a:rPr lang="en-US" sz="1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2 months</a:t>
            </a:r>
          </a:p>
          <a:p>
            <a:pPr marL="154940" indent="0">
              <a:buNone/>
            </a:pP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54305" indent="0">
              <a:buNone/>
            </a:pPr>
            <a:r>
              <a:rPr lang="en-US" sz="18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Average starting salary:  </a:t>
            </a:r>
            <a:r>
              <a:rPr lang="en-US" sz="1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€36,000 € 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(annual gross without bonuses) (2019)</a:t>
            </a:r>
            <a:r>
              <a:rPr lang="en-US" sz="18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 marL="154305" indent="0">
              <a:buNone/>
            </a:pPr>
            <a:endParaRPr lang="fr-FR" sz="18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54305" indent="0">
              <a:buNone/>
            </a:pPr>
            <a:r>
              <a:rPr lang="en-US" sz="18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Continuation of studies: </a:t>
            </a:r>
            <a:r>
              <a:rPr lang="en-US" sz="1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12% of PhD…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fr-FR" altLang="fr-FR" sz="18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fr-FR" altLang="fr-FR" sz="18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42036018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057400" y="1052736"/>
            <a:ext cx="6910536" cy="648072"/>
          </a:xfrm>
        </p:spPr>
        <p:txBody>
          <a:bodyPr/>
          <a:lstStyle/>
          <a:p>
            <a:pPr algn="r"/>
            <a:r>
              <a:rPr lang="fr-FR" altLang="fr-FR" sz="3200" b="1" dirty="0">
                <a:solidFill>
                  <a:srgbClr val="7030A0"/>
                </a:solidFill>
              </a:rPr>
              <a:t>		</a:t>
            </a:r>
            <a:r>
              <a:rPr lang="en-US" sz="32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Environmental </a:t>
            </a:r>
            <a:br>
              <a:rPr lang="en-US" sz="32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en-US" sz="32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and urban engineering</a:t>
            </a:r>
            <a:r>
              <a:rPr lang="fr-FR" sz="3200" dirty="0"/>
              <a:t> </a:t>
            </a:r>
            <a:br>
              <a:rPr lang="fr-FR" altLang="fr-FR" sz="3600" b="1" dirty="0">
                <a:solidFill>
                  <a:srgbClr val="7030A0"/>
                </a:solidFill>
              </a:rPr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11560" y="1916832"/>
            <a:ext cx="7920880" cy="1752600"/>
          </a:xfrm>
        </p:spPr>
        <p:txBody>
          <a:bodyPr/>
          <a:lstStyle/>
          <a:p>
            <a:pPr lvl="0"/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The ESIREIMS Urban and Environmental engineer is</a:t>
            </a:r>
            <a:r>
              <a:rPr lang="fr-FR" sz="3600" dirty="0"/>
              <a:t> </a:t>
            </a:r>
            <a:endParaRPr lang="fr-FR" altLang="fr-FR" sz="3600" b="1" dirty="0">
              <a:solidFill>
                <a:srgbClr val="002060"/>
              </a:solidFill>
            </a:endParaRPr>
          </a:p>
          <a:p>
            <a:pPr lvl="0"/>
            <a:endParaRPr lang="fr-FR" altLang="fr-FR" sz="3600" b="1" dirty="0">
              <a:solidFill>
                <a:srgbClr val="002060"/>
              </a:solidFill>
            </a:endParaRPr>
          </a:p>
          <a:p>
            <a:pPr lvl="0"/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 Project Manager specialized in Urban and Environmental engineering</a:t>
            </a:r>
            <a:r>
              <a:rPr lang="fr-FR" sz="3600" dirty="0"/>
              <a:t> </a:t>
            </a:r>
            <a:endParaRPr lang="fr-FR" sz="18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445224"/>
            <a:ext cx="1728192" cy="115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7133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2084" y="700158"/>
            <a:ext cx="9041916" cy="1120007"/>
          </a:xfrm>
        </p:spPr>
        <p:txBody>
          <a:bodyPr/>
          <a:lstStyle/>
          <a:p>
            <a:pPr marL="465455" indent="2616200" algn="r">
              <a:lnSpc>
                <a:spcPct val="103000"/>
              </a:lnSpc>
              <a:spcBef>
                <a:spcPts val="400"/>
              </a:spcBef>
              <a:spcAft>
                <a:spcPts val="0"/>
              </a:spcAft>
            </a:pPr>
            <a:r>
              <a:rPr lang="fr-FR" altLang="fr-FR" sz="3200" b="1" dirty="0">
                <a:solidFill>
                  <a:srgbClr val="7030A0"/>
                </a:solidFill>
              </a:rPr>
              <a:t>		</a:t>
            </a:r>
            <a:br>
              <a:rPr lang="fr-FR" altLang="fr-FR" sz="3200" b="1" dirty="0">
                <a:solidFill>
                  <a:srgbClr val="7030A0"/>
                </a:solidFill>
              </a:rPr>
            </a:br>
            <a:r>
              <a:rPr lang="en-US" sz="32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Urban Engineering and </a:t>
            </a:r>
            <a:br>
              <a:rPr lang="en-US" sz="32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en-US" sz="32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the transition to territorial sustainability</a:t>
            </a:r>
            <a:br>
              <a:rPr lang="fr-FR" sz="1100" dirty="0"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fr-FR" sz="3200" dirty="0">
              <a:solidFill>
                <a:srgbClr val="002060"/>
              </a:solidFill>
            </a:endParaRPr>
          </a:p>
        </p:txBody>
      </p:sp>
      <p:sp>
        <p:nvSpPr>
          <p:cNvPr id="5" name="AutoShape 25">
            <a:extLst>
              <a:ext uri="{FF2B5EF4-FFF2-40B4-BE49-F238E27FC236}">
                <a16:creationId xmlns:a16="http://schemas.microsoft.com/office/drawing/2014/main" id="{5CF4A403-0BA5-4B55-A48F-A38198CE0E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9555" y="2201890"/>
            <a:ext cx="1456890" cy="67921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/>
            </a:solidFill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fr-FR" altLang="fr-FR" sz="1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Design </a:t>
            </a:r>
          </a:p>
          <a:p>
            <a:pPr algn="ctr"/>
            <a:r>
              <a:rPr lang="fr-FR" altLang="fr-FR" sz="1800" b="1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studies</a:t>
            </a:r>
            <a:endParaRPr lang="fr-FR" altLang="fr-FR" sz="18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AutoShape 16">
            <a:extLst>
              <a:ext uri="{FF2B5EF4-FFF2-40B4-BE49-F238E27FC236}">
                <a16:creationId xmlns:a16="http://schemas.microsoft.com/office/drawing/2014/main" id="{837B050D-2068-460E-B98B-182182EF28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7993" y="3618240"/>
            <a:ext cx="1456890" cy="64561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fr-FR" altLang="fr-FR" sz="1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Energy </a:t>
            </a:r>
          </a:p>
          <a:p>
            <a:pPr algn="ctr"/>
            <a:r>
              <a:rPr lang="fr-FR" altLang="fr-FR" sz="1800" b="1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efficiency</a:t>
            </a:r>
            <a:endParaRPr lang="fr-FR" altLang="fr-FR" sz="1800" b="1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AutoShape 26">
            <a:extLst>
              <a:ext uri="{FF2B5EF4-FFF2-40B4-BE49-F238E27FC236}">
                <a16:creationId xmlns:a16="http://schemas.microsoft.com/office/drawing/2014/main" id="{DCF7F609-9B8C-4F0C-9EF8-ADDEF2751B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7575" y="3571938"/>
            <a:ext cx="1613307" cy="6792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fr-FR" altLang="fr-FR" sz="1800" b="1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Resources</a:t>
            </a:r>
            <a:endParaRPr lang="fr-FR" altLang="fr-FR" sz="1800" b="1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 algn="ctr"/>
            <a:r>
              <a:rPr lang="fr-FR" altLang="fr-FR" sz="1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management</a:t>
            </a:r>
          </a:p>
        </p:txBody>
      </p:sp>
      <p:sp>
        <p:nvSpPr>
          <p:cNvPr id="9" name="AutoShape 26">
            <a:extLst>
              <a:ext uri="{FF2B5EF4-FFF2-40B4-BE49-F238E27FC236}">
                <a16:creationId xmlns:a16="http://schemas.microsoft.com/office/drawing/2014/main" id="{16124D09-8DDC-4B63-B0D6-51BC53223E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7992" y="2283752"/>
            <a:ext cx="1612683" cy="6727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sz="1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Networks </a:t>
            </a:r>
          </a:p>
          <a:p>
            <a:pPr algn="ctr" eaLnBrk="1" hangingPunct="1"/>
            <a:r>
              <a:rPr lang="fr-FR" altLang="fr-FR" sz="1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management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253CB44-7E48-46D3-BFAA-4BEE8A8EE209}"/>
              </a:ext>
            </a:extLst>
          </p:cNvPr>
          <p:cNvSpPr/>
          <p:nvPr/>
        </p:nvSpPr>
        <p:spPr>
          <a:xfrm>
            <a:off x="3405185" y="3022152"/>
            <a:ext cx="2051181" cy="54978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err="1">
                <a:solidFill>
                  <a:schemeClr val="accent6">
                    <a:lumMod val="75000"/>
                  </a:schemeClr>
                </a:solidFill>
              </a:rPr>
              <a:t>Urban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 engineering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A6D365F2-C9C3-4DFA-8DB8-946AC3983F6C}"/>
              </a:ext>
            </a:extLst>
          </p:cNvPr>
          <p:cNvCxnSpPr>
            <a:cxnSpLocks/>
          </p:cNvCxnSpPr>
          <p:nvPr/>
        </p:nvCxnSpPr>
        <p:spPr>
          <a:xfrm>
            <a:off x="3285265" y="2615968"/>
            <a:ext cx="391351" cy="347104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62CD2386-6212-4ECF-B96B-03A4D97F579A}"/>
              </a:ext>
            </a:extLst>
          </p:cNvPr>
          <p:cNvCxnSpPr>
            <a:cxnSpLocks/>
          </p:cNvCxnSpPr>
          <p:nvPr/>
        </p:nvCxnSpPr>
        <p:spPr>
          <a:xfrm flipH="1">
            <a:off x="5385316" y="2645238"/>
            <a:ext cx="506660" cy="325094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E6F37C1F-ABC9-4398-9B26-F2C36A35BA6B}"/>
              </a:ext>
            </a:extLst>
          </p:cNvPr>
          <p:cNvCxnSpPr>
            <a:cxnSpLocks/>
          </p:cNvCxnSpPr>
          <p:nvPr/>
        </p:nvCxnSpPr>
        <p:spPr>
          <a:xfrm flipV="1">
            <a:off x="3201040" y="3518194"/>
            <a:ext cx="421861" cy="376735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FA37A036-2F54-4D7E-A5A6-7FAF61031B31}"/>
              </a:ext>
            </a:extLst>
          </p:cNvPr>
          <p:cNvCxnSpPr>
            <a:cxnSpLocks/>
          </p:cNvCxnSpPr>
          <p:nvPr/>
        </p:nvCxnSpPr>
        <p:spPr>
          <a:xfrm flipH="1" flipV="1">
            <a:off x="5343980" y="3522079"/>
            <a:ext cx="457562" cy="389469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utoShape 25">
            <a:extLst>
              <a:ext uri="{FF2B5EF4-FFF2-40B4-BE49-F238E27FC236}">
                <a16:creationId xmlns:a16="http://schemas.microsoft.com/office/drawing/2014/main" id="{9313C008-0A7B-40DE-86A6-0B1F9DD25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151" y="5033172"/>
            <a:ext cx="1948294" cy="91610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/>
            </a:solidFill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fr-FR" altLang="fr-FR" sz="1800" b="1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Materials</a:t>
            </a:r>
            <a:r>
              <a:rPr lang="fr-FR" altLang="fr-FR" sz="1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</a:p>
          <a:p>
            <a:pPr algn="ctr"/>
            <a:r>
              <a:rPr lang="fr-FR" altLang="fr-FR" sz="1800" b="1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respecting</a:t>
            </a:r>
            <a:r>
              <a:rPr lang="fr-FR" altLang="fr-FR" sz="1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</a:p>
          <a:p>
            <a:pPr algn="ctr"/>
            <a:r>
              <a:rPr lang="fr-FR" altLang="fr-FR" sz="1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the </a:t>
            </a:r>
            <a:r>
              <a:rPr lang="fr-FR" altLang="fr-FR" sz="1800" b="1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environment</a:t>
            </a:r>
            <a:endParaRPr lang="fr-FR" altLang="fr-FR" sz="1800" b="1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46A353B-9146-4B52-9B99-B7C42DD01F36}"/>
              </a:ext>
            </a:extLst>
          </p:cNvPr>
          <p:cNvSpPr/>
          <p:nvPr/>
        </p:nvSpPr>
        <p:spPr>
          <a:xfrm>
            <a:off x="3508072" y="4497987"/>
            <a:ext cx="1948294" cy="55791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err="1">
                <a:solidFill>
                  <a:schemeClr val="accent6">
                    <a:lumMod val="75000"/>
                  </a:schemeClr>
                </a:solidFill>
              </a:rPr>
              <a:t>Environment</a:t>
            </a:r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" name="AutoShape 26">
            <a:extLst>
              <a:ext uri="{FF2B5EF4-FFF2-40B4-BE49-F238E27FC236}">
                <a16:creationId xmlns:a16="http://schemas.microsoft.com/office/drawing/2014/main" id="{32D13DB7-93EA-4C68-A31C-6D4B0A253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7993" y="5131596"/>
            <a:ext cx="1456890" cy="6727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fr-FR" altLang="fr-FR" sz="1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To </a:t>
            </a:r>
            <a:r>
              <a:rPr lang="fr-FR" altLang="fr-FR" sz="1800" b="1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assess</a:t>
            </a:r>
            <a:endParaRPr lang="fr-FR" altLang="fr-FR" sz="1800" b="1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 algn="ctr"/>
            <a:r>
              <a:rPr lang="fr-FR" altLang="fr-FR" sz="1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Balances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2EB54AB7-0A9D-4021-BC11-AEF3A7E4BA55}"/>
              </a:ext>
            </a:extLst>
          </p:cNvPr>
          <p:cNvCxnSpPr>
            <a:cxnSpLocks/>
          </p:cNvCxnSpPr>
          <p:nvPr/>
        </p:nvCxnSpPr>
        <p:spPr>
          <a:xfrm flipV="1">
            <a:off x="3156008" y="5155079"/>
            <a:ext cx="445003" cy="312888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BAB637C7-8EC8-49E4-B905-636D4AE419FA}"/>
              </a:ext>
            </a:extLst>
          </p:cNvPr>
          <p:cNvCxnSpPr>
            <a:cxnSpLocks/>
          </p:cNvCxnSpPr>
          <p:nvPr/>
        </p:nvCxnSpPr>
        <p:spPr>
          <a:xfrm flipH="1" flipV="1">
            <a:off x="5363428" y="5151769"/>
            <a:ext cx="528548" cy="316198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60FA6814-5013-4813-B599-8EACD59D7F88}"/>
              </a:ext>
            </a:extLst>
          </p:cNvPr>
          <p:cNvCxnSpPr>
            <a:cxnSpLocks/>
          </p:cNvCxnSpPr>
          <p:nvPr/>
        </p:nvCxnSpPr>
        <p:spPr>
          <a:xfrm flipH="1">
            <a:off x="5385316" y="4058257"/>
            <a:ext cx="382519" cy="343858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FC851C8D-5CB9-4E0E-B21B-E074E51BFF20}"/>
              </a:ext>
            </a:extLst>
          </p:cNvPr>
          <p:cNvCxnSpPr>
            <a:cxnSpLocks/>
          </p:cNvCxnSpPr>
          <p:nvPr/>
        </p:nvCxnSpPr>
        <p:spPr>
          <a:xfrm>
            <a:off x="3188961" y="4122565"/>
            <a:ext cx="439143" cy="276241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46801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837581"/>
            <a:ext cx="8964488" cy="975188"/>
          </a:xfrm>
        </p:spPr>
        <p:txBody>
          <a:bodyPr/>
          <a:lstStyle/>
          <a:p>
            <a:pPr marL="2096770" indent="1243330" algn="r">
              <a:lnSpc>
                <a:spcPct val="103000"/>
              </a:lnSpc>
              <a:spcBef>
                <a:spcPts val="400"/>
              </a:spcBef>
              <a:spcAft>
                <a:spcPts val="0"/>
              </a:spcAft>
            </a:pPr>
            <a:r>
              <a:rPr lang="fr-FR" altLang="fr-FR" sz="3200" b="1" dirty="0">
                <a:solidFill>
                  <a:srgbClr val="7030A0"/>
                </a:solidFill>
              </a:rPr>
              <a:t>	</a:t>
            </a:r>
            <a:r>
              <a:rPr lang="en-US" sz="32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Who is an Environmental and Urban engineer?</a:t>
            </a:r>
            <a:endParaRPr lang="fr-FR" sz="3200" dirty="0">
              <a:solidFill>
                <a:srgbClr val="002060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F67B7F7-4F87-4BE4-8597-9C76E6AABDB0}"/>
              </a:ext>
            </a:extLst>
          </p:cNvPr>
          <p:cNvGrpSpPr/>
          <p:nvPr/>
        </p:nvGrpSpPr>
        <p:grpSpPr>
          <a:xfrm>
            <a:off x="156573" y="3022056"/>
            <a:ext cx="7886580" cy="1129492"/>
            <a:chOff x="156573" y="3022056"/>
            <a:chExt cx="7886580" cy="1129492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D4E1720-61F2-4116-BA3A-895C61C0F204}"/>
                </a:ext>
              </a:extLst>
            </p:cNvPr>
            <p:cNvSpPr/>
            <p:nvPr/>
          </p:nvSpPr>
          <p:spPr>
            <a:xfrm>
              <a:off x="2436228" y="3046324"/>
              <a:ext cx="2311898" cy="4864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95250">
                <a:spcBef>
                  <a:spcPts val="790"/>
                </a:spcBef>
                <a:spcAft>
                  <a:spcPts val="0"/>
                </a:spcAft>
              </a:pPr>
              <a:r>
                <a:rPr lang="fr-FR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consulting </a:t>
              </a:r>
              <a:r>
                <a:rPr lang="fr-FR" dirty="0" err="1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firms</a:t>
              </a:r>
              <a:endParaRPr lang="fr-FR" dirty="0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5E13A7D-9D9C-46F3-9BBF-50FAC24B8EE7}"/>
                </a:ext>
              </a:extLst>
            </p:cNvPr>
            <p:cNvSpPr/>
            <p:nvPr/>
          </p:nvSpPr>
          <p:spPr>
            <a:xfrm>
              <a:off x="156573" y="3121408"/>
              <a:ext cx="2311899" cy="4993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err="1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He/She</a:t>
              </a:r>
              <a:r>
                <a:rPr lang="en-US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 evolves in… </a:t>
              </a:r>
              <a:endParaRPr lang="fr-FR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08796D9-8F99-4DDD-A5DA-EE8A5DA97991}"/>
                </a:ext>
              </a:extLst>
            </p:cNvPr>
            <p:cNvSpPr/>
            <p:nvPr/>
          </p:nvSpPr>
          <p:spPr>
            <a:xfrm>
              <a:off x="4878833" y="3022056"/>
              <a:ext cx="2311899" cy="52914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8105">
                <a:spcBef>
                  <a:spcPts val="955"/>
                </a:spcBef>
                <a:spcAft>
                  <a:spcPts val="0"/>
                </a:spcAft>
              </a:pPr>
              <a:r>
                <a:rPr lang="fr-FR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the building </a:t>
              </a:r>
              <a:r>
                <a:rPr lang="fr-FR" dirty="0" err="1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industry</a:t>
              </a:r>
              <a:endParaRPr lang="fr-FR" dirty="0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B91CB5A-E3C9-47B2-98FB-54A861F9F8E1}"/>
                </a:ext>
              </a:extLst>
            </p:cNvPr>
            <p:cNvSpPr/>
            <p:nvPr/>
          </p:nvSpPr>
          <p:spPr>
            <a:xfrm>
              <a:off x="2435918" y="3683593"/>
              <a:ext cx="5607235" cy="46795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8105">
                <a:spcBef>
                  <a:spcPts val="715"/>
                </a:spcBef>
                <a:spcAft>
                  <a:spcPts val="0"/>
                </a:spcAft>
              </a:pPr>
              <a:r>
                <a:rPr lang="en-US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the public service (collectivities, ‘DREAL’, ‘DDT’...)</a:t>
              </a:r>
              <a:endParaRPr lang="fr-FR" dirty="0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DDD85684-06FF-4A26-ABF2-62E0585F50AC}"/>
              </a:ext>
            </a:extLst>
          </p:cNvPr>
          <p:cNvGrpSpPr/>
          <p:nvPr/>
        </p:nvGrpSpPr>
        <p:grpSpPr>
          <a:xfrm>
            <a:off x="107504" y="4576944"/>
            <a:ext cx="8229520" cy="1071081"/>
            <a:chOff x="230310" y="4717984"/>
            <a:chExt cx="8229520" cy="1071081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4017545E-58F9-4013-AE5F-3D2196AA5634}"/>
                </a:ext>
              </a:extLst>
            </p:cNvPr>
            <p:cNvGrpSpPr/>
            <p:nvPr/>
          </p:nvGrpSpPr>
          <p:grpSpPr>
            <a:xfrm>
              <a:off x="2071589" y="4717984"/>
              <a:ext cx="6388241" cy="1071081"/>
              <a:chOff x="2071589" y="4717984"/>
              <a:chExt cx="6388241" cy="1071081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47B168AE-3581-4136-8DD8-5F0816FBE659}"/>
                  </a:ext>
                </a:extLst>
              </p:cNvPr>
              <p:cNvSpPr/>
              <p:nvPr/>
            </p:nvSpPr>
            <p:spPr>
              <a:xfrm>
                <a:off x="2071589" y="4717984"/>
                <a:ext cx="1867231" cy="451301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76835">
                  <a:spcBef>
                    <a:spcPts val="655"/>
                  </a:spcBef>
                  <a:spcAft>
                    <a:spcPts val="0"/>
                  </a:spcAft>
                </a:pPr>
                <a:r>
                  <a:rPr lang="fr-FR" dirty="0">
                    <a:solidFill>
                      <a:srgbClr val="222268"/>
                    </a:solidFill>
                    <a:latin typeface="Arial" panose="020B0604020202020204" pitchFamily="34" charset="0"/>
                    <a:ea typeface="Arial" panose="020B0604020202020204" pitchFamily="34" charset="0"/>
                  </a:rPr>
                  <a:t>in collaboration </a:t>
                </a:r>
                <a:endParaRPr lang="fr-FR" dirty="0">
                  <a:latin typeface="Arial" panose="020B0604020202020204" pitchFamily="34" charset="0"/>
                  <a:ea typeface="Arial" panose="020B0604020202020204" pitchFamily="34" charset="0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E1096D38-783A-41C1-8715-4F4C4C1ED7E3}"/>
                  </a:ext>
                </a:extLst>
              </p:cNvPr>
              <p:cNvSpPr/>
              <p:nvPr/>
            </p:nvSpPr>
            <p:spPr>
              <a:xfrm>
                <a:off x="4937236" y="4728589"/>
                <a:ext cx="3522594" cy="46795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77470">
                  <a:spcBef>
                    <a:spcPts val="720"/>
                  </a:spcBef>
                  <a:spcAft>
                    <a:spcPts val="0"/>
                  </a:spcAft>
                </a:pPr>
                <a:r>
                  <a:rPr lang="fr-FR" dirty="0" err="1">
                    <a:solidFill>
                      <a:srgbClr val="222268"/>
                    </a:solidFill>
                    <a:latin typeface="Arial" panose="020B0604020202020204" pitchFamily="34" charset="0"/>
                    <a:ea typeface="Arial" panose="020B0604020202020204" pitchFamily="34" charset="0"/>
                  </a:rPr>
                  <a:t>actors</a:t>
                </a:r>
                <a:r>
                  <a:rPr lang="fr-FR" dirty="0">
                    <a:solidFill>
                      <a:srgbClr val="222268"/>
                    </a:solidFill>
                    <a:latin typeface="Arial" panose="020B0604020202020204" pitchFamily="34" charset="0"/>
                    <a:ea typeface="Arial" panose="020B0604020202020204" pitchFamily="34" charset="0"/>
                  </a:rPr>
                  <a:t> in </a:t>
                </a:r>
                <a:r>
                  <a:rPr lang="fr-FR" dirty="0" err="1">
                    <a:solidFill>
                      <a:srgbClr val="222268"/>
                    </a:solidFill>
                    <a:latin typeface="Arial" panose="020B0604020202020204" pitchFamily="34" charset="0"/>
                    <a:ea typeface="Arial" panose="020B0604020202020204" pitchFamily="34" charset="0"/>
                  </a:rPr>
                  <a:t>urban</a:t>
                </a:r>
                <a:r>
                  <a:rPr lang="fr-FR" dirty="0">
                    <a:solidFill>
                      <a:srgbClr val="222268"/>
                    </a:solidFill>
                    <a:latin typeface="Arial" panose="020B0604020202020204" pitchFamily="34" charset="0"/>
                    <a:ea typeface="Arial" panose="020B0604020202020204" pitchFamily="34" charset="0"/>
                  </a:rPr>
                  <a:t> planning</a:t>
                </a:r>
                <a:endParaRPr lang="fr-FR" dirty="0">
                  <a:latin typeface="Arial" panose="020B0604020202020204" pitchFamily="34" charset="0"/>
                  <a:ea typeface="Arial" panose="020B0604020202020204" pitchFamily="34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645EE9E-E3DE-482E-AAB7-1FD1F295BFBF}"/>
                  </a:ext>
                </a:extLst>
              </p:cNvPr>
              <p:cNvSpPr/>
              <p:nvPr/>
            </p:nvSpPr>
            <p:spPr>
              <a:xfrm>
                <a:off x="4937236" y="5321111"/>
                <a:ext cx="3468004" cy="46795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77470">
                  <a:lnSpc>
                    <a:spcPct val="103000"/>
                  </a:lnSpc>
                  <a:spcBef>
                    <a:spcPts val="1105"/>
                  </a:spcBef>
                  <a:spcAft>
                    <a:spcPts val="0"/>
                  </a:spcAft>
                </a:pPr>
                <a:r>
                  <a:rPr lang="fr-FR" dirty="0" err="1">
                    <a:solidFill>
                      <a:srgbClr val="222268"/>
                    </a:solidFill>
                    <a:latin typeface="Arial" panose="020B0604020202020204" pitchFamily="34" charset="0"/>
                    <a:ea typeface="Arial" panose="020B0604020202020204" pitchFamily="34" charset="0"/>
                  </a:rPr>
                  <a:t>actors</a:t>
                </a:r>
                <a:r>
                  <a:rPr lang="fr-FR" dirty="0">
                    <a:solidFill>
                      <a:srgbClr val="222268"/>
                    </a:solidFill>
                    <a:latin typeface="Arial" panose="020B0604020202020204" pitchFamily="34" charset="0"/>
                    <a:ea typeface="Arial" panose="020B0604020202020204" pitchFamily="34" charset="0"/>
                  </a:rPr>
                  <a:t> in territorial </a:t>
                </a:r>
                <a:r>
                  <a:rPr lang="fr-FR" dirty="0" err="1">
                    <a:solidFill>
                      <a:srgbClr val="222268"/>
                    </a:solidFill>
                    <a:latin typeface="Arial" panose="020B0604020202020204" pitchFamily="34" charset="0"/>
                    <a:ea typeface="Arial" panose="020B0604020202020204" pitchFamily="34" charset="0"/>
                  </a:rPr>
                  <a:t>development</a:t>
                </a:r>
                <a:endParaRPr lang="fr-FR" dirty="0">
                  <a:latin typeface="Arial" panose="020B0604020202020204" pitchFamily="34" charset="0"/>
                  <a:ea typeface="Arial" panose="020B0604020202020204" pitchFamily="34" charset="0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96BE743-8E77-4DB5-B2CD-ED5D9A75A752}"/>
                  </a:ext>
                </a:extLst>
              </p:cNvPr>
              <p:cNvSpPr/>
              <p:nvPr/>
            </p:nvSpPr>
            <p:spPr>
              <a:xfrm>
                <a:off x="3913655" y="4799788"/>
                <a:ext cx="960468" cy="32555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fr-FR" dirty="0" err="1">
                    <a:solidFill>
                      <a:srgbClr val="222268"/>
                    </a:solidFill>
                    <a:latin typeface="Arial" panose="020B0604020202020204" pitchFamily="34" charset="0"/>
                    <a:ea typeface="Arial" panose="020B0604020202020204" pitchFamily="34" charset="0"/>
                  </a:rPr>
                  <a:t>with</a:t>
                </a:r>
                <a:r>
                  <a:rPr lang="fr-FR" dirty="0">
                    <a:solidFill>
                      <a:srgbClr val="222268"/>
                    </a:solidFill>
                    <a:latin typeface="Arial" panose="020B0604020202020204" pitchFamily="34" charset="0"/>
                    <a:ea typeface="Arial" panose="020B0604020202020204" pitchFamily="34" charset="0"/>
                  </a:rPr>
                  <a:t>…</a:t>
                </a:r>
                <a:r>
                  <a:rPr lang="fr-FR" dirty="0"/>
                  <a:t> </a:t>
                </a:r>
                <a:endParaRPr lang="fr-FR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C320C834-34C8-4709-905D-A330ED932EC2}"/>
                </a:ext>
              </a:extLst>
            </p:cNvPr>
            <p:cNvSpPr/>
            <p:nvPr/>
          </p:nvSpPr>
          <p:spPr>
            <a:xfrm>
              <a:off x="230310" y="4780856"/>
              <a:ext cx="2336863" cy="3255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He/</a:t>
              </a:r>
              <a:r>
                <a:rPr lang="fr-FR" dirty="0" err="1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She</a:t>
              </a:r>
              <a:r>
                <a:rPr lang="fr-FR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fr-FR" dirty="0" err="1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works</a:t>
              </a:r>
              <a:r>
                <a:rPr lang="fr-FR" dirty="0"/>
                <a:t> </a:t>
              </a:r>
              <a:r>
                <a:rPr lang="fr-FR" dirty="0">
                  <a:solidFill>
                    <a:schemeClr val="accent6">
                      <a:lumMod val="75000"/>
                    </a:schemeClr>
                  </a:solidFill>
                </a:rPr>
                <a:t>…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5CB8E614-C3D4-45E9-8149-78EEA20540B4}"/>
              </a:ext>
            </a:extLst>
          </p:cNvPr>
          <p:cNvGrpSpPr/>
          <p:nvPr/>
        </p:nvGrpSpPr>
        <p:grpSpPr>
          <a:xfrm>
            <a:off x="107504" y="2186092"/>
            <a:ext cx="8630342" cy="538485"/>
            <a:chOff x="107504" y="2186092"/>
            <a:chExt cx="8630342" cy="538485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B56C4B2-F95B-4157-9DDC-983E7032D13D}"/>
                </a:ext>
              </a:extLst>
            </p:cNvPr>
            <p:cNvSpPr/>
            <p:nvPr/>
          </p:nvSpPr>
          <p:spPr>
            <a:xfrm>
              <a:off x="107504" y="2265228"/>
              <a:ext cx="1723802" cy="45934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err="1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He/She</a:t>
              </a:r>
              <a:r>
                <a:rPr lang="en-US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 is a</a:t>
              </a:r>
              <a:r>
                <a:rPr lang="fr-FR" dirty="0"/>
                <a:t> </a:t>
              </a:r>
              <a:r>
                <a:rPr lang="fr-FR" dirty="0">
                  <a:solidFill>
                    <a:schemeClr val="accent6">
                      <a:lumMod val="75000"/>
                    </a:schemeClr>
                  </a:solidFill>
                </a:rPr>
                <a:t>… 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11DBFFF-06F7-4D90-8596-9903A32A8F63}"/>
                </a:ext>
              </a:extLst>
            </p:cNvPr>
            <p:cNvSpPr/>
            <p:nvPr/>
          </p:nvSpPr>
          <p:spPr>
            <a:xfrm>
              <a:off x="1870159" y="2196139"/>
              <a:ext cx="1945855" cy="4593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7470">
                <a:spcBef>
                  <a:spcPts val="685"/>
                </a:spcBef>
                <a:spcAft>
                  <a:spcPts val="0"/>
                </a:spcAft>
              </a:pPr>
              <a:r>
                <a:rPr lang="fr-FR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Project Manager</a:t>
              </a:r>
              <a:endParaRPr lang="fr-FR" dirty="0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E7E361C-63B7-49EC-B49C-7EE069882270}"/>
                </a:ext>
              </a:extLst>
            </p:cNvPr>
            <p:cNvSpPr/>
            <p:nvPr/>
          </p:nvSpPr>
          <p:spPr>
            <a:xfrm>
              <a:off x="3944382" y="2186092"/>
              <a:ext cx="3075890" cy="4864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8105">
                <a:spcBef>
                  <a:spcPts val="720"/>
                </a:spcBef>
                <a:spcAft>
                  <a:spcPts val="0"/>
                </a:spcAft>
              </a:pPr>
              <a:r>
                <a:rPr lang="fr-FR" sz="1600" dirty="0" err="1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with</a:t>
              </a:r>
              <a:r>
                <a:rPr lang="fr-FR" sz="1600" dirty="0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 good communication </a:t>
              </a:r>
              <a:r>
                <a:rPr lang="fr-FR" sz="1600" dirty="0" err="1">
                  <a:solidFill>
                    <a:srgbClr val="222268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skills</a:t>
              </a:r>
              <a:endParaRPr lang="fr-FR" sz="1600" dirty="0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D043DC8-EE9F-41F6-B962-ECF9983E8B7B}"/>
                </a:ext>
              </a:extLst>
            </p:cNvPr>
            <p:cNvSpPr/>
            <p:nvPr/>
          </p:nvSpPr>
          <p:spPr>
            <a:xfrm>
              <a:off x="7190732" y="2194688"/>
              <a:ext cx="1547114" cy="46971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dirty="0">
                  <a:solidFill>
                    <a:schemeClr val="accent6">
                      <a:lumMod val="75000"/>
                    </a:schemeClr>
                  </a:solidFill>
                </a:rPr>
                <a:t>polyvalent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87352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me 7"/>
          <p:cNvGraphicFramePr/>
          <p:nvPr>
            <p:extLst>
              <p:ext uri="{D42A27DB-BD31-4B8C-83A1-F6EECF244321}">
                <p14:modId xmlns:p14="http://schemas.microsoft.com/office/powerpoint/2010/main" val="2161552216"/>
              </p:ext>
            </p:extLst>
          </p:nvPr>
        </p:nvGraphicFramePr>
        <p:xfrm>
          <a:off x="2123728" y="1844824"/>
          <a:ext cx="5832648" cy="4851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BEDC768E-E05A-44FA-89BC-778426FED96C}"/>
              </a:ext>
            </a:extLst>
          </p:cNvPr>
          <p:cNvSpPr txBox="1"/>
          <p:nvPr/>
        </p:nvSpPr>
        <p:spPr>
          <a:xfrm>
            <a:off x="395536" y="1844824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fr-FR" sz="2000" b="1" dirty="0">
                <a:solidFill>
                  <a:schemeClr val="accent1">
                    <a:lumMod val="50000"/>
                  </a:schemeClr>
                </a:solidFill>
              </a:rPr>
              <a:t>Missions</a:t>
            </a:r>
            <a:endParaRPr lang="fr-FR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3FEB0D35-5664-4CD2-8AC5-5ACD9C9127D0}"/>
              </a:ext>
            </a:extLst>
          </p:cNvPr>
          <p:cNvSpPr txBox="1">
            <a:spLocks/>
          </p:cNvSpPr>
          <p:nvPr/>
        </p:nvSpPr>
        <p:spPr bwMode="auto">
          <a:xfrm>
            <a:off x="-1782" y="901848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marR="90805" algn="r">
              <a:spcBef>
                <a:spcPts val="270"/>
              </a:spcBef>
              <a:spcAft>
                <a:spcPts val="0"/>
              </a:spcAft>
            </a:pPr>
            <a:r>
              <a:rPr lang="fr-FR" altLang="fr-FR" sz="3200" b="1" kern="0" dirty="0">
                <a:solidFill>
                  <a:srgbClr val="7030A0"/>
                </a:solidFill>
              </a:rPr>
              <a:t>					</a:t>
            </a:r>
            <a:r>
              <a:rPr lang="en-US" sz="32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Environmental and 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R="90805" algn="r">
              <a:spcBef>
                <a:spcPts val="27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Urban engineering jobs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r"/>
            <a:endParaRPr lang="fr-FR" sz="2800" kern="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0204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716420"/>
            <a:ext cx="9144000" cy="1143000"/>
          </a:xfrm>
        </p:spPr>
        <p:txBody>
          <a:bodyPr/>
          <a:lstStyle/>
          <a:p>
            <a:pPr marR="90805" lvl="0" algn="r">
              <a:spcBef>
                <a:spcPts val="270"/>
              </a:spcBef>
              <a:spcAft>
                <a:spcPts val="0"/>
              </a:spcAft>
            </a:pPr>
            <a:r>
              <a:rPr lang="fr-FR" altLang="fr-FR" sz="3200" b="1" dirty="0">
                <a:solidFill>
                  <a:srgbClr val="7030A0"/>
                </a:solidFill>
              </a:rPr>
              <a:t>					</a:t>
            </a:r>
            <a:r>
              <a:rPr lang="en-US" sz="3200" b="1" kern="1200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  <a:cs typeface="Arial" charset="0"/>
              </a:rPr>
              <a:t>Environmental and </a:t>
            </a:r>
            <a:br>
              <a:rPr lang="fr-FR" sz="1100" kern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charset="0"/>
              </a:rPr>
            </a:br>
            <a:r>
              <a:rPr lang="en-US" sz="3200" b="1" kern="1200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  <a:cs typeface="Arial" charset="0"/>
              </a:rPr>
              <a:t>Urban engineering jobs</a:t>
            </a:r>
            <a:br>
              <a:rPr lang="fr-FR" sz="1100" kern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charset="0"/>
              </a:rPr>
            </a:b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914400" y="2060848"/>
            <a:ext cx="7704856" cy="4480053"/>
          </a:xfrm>
        </p:spPr>
        <p:txBody>
          <a:bodyPr>
            <a:normAutofit/>
          </a:bodyPr>
          <a:lstStyle/>
          <a:p>
            <a:pPr hangingPunct="0">
              <a:buNone/>
            </a:pPr>
            <a:endParaRPr lang="fr-FR" sz="1400" u="sng" dirty="0"/>
          </a:p>
          <a:p>
            <a:pPr lvl="0">
              <a:spcBef>
                <a:spcPts val="405"/>
              </a:spcBef>
              <a:buClr>
                <a:srgbClr val="002060"/>
              </a:buClr>
              <a:buSzPts val="1400"/>
              <a:buFont typeface="Arial" panose="020B0604020202020204" pitchFamily="34" charset="0"/>
              <a:buChar char="•"/>
              <a:tabLst>
                <a:tab pos="1297305" algn="l"/>
                <a:tab pos="1297940" algn="l"/>
              </a:tabLst>
            </a:pPr>
            <a:r>
              <a:rPr lang="fr-FR" sz="1400" dirty="0" err="1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Urban</a:t>
            </a:r>
            <a:r>
              <a:rPr lang="fr-FR" sz="14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planning </a:t>
            </a:r>
            <a:r>
              <a:rPr lang="fr-FR" sz="1400" dirty="0" err="1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engineer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0">
              <a:spcBef>
                <a:spcPts val="405"/>
              </a:spcBef>
              <a:buClr>
                <a:srgbClr val="002060"/>
              </a:buClr>
              <a:buSzPts val="1400"/>
              <a:buFont typeface="Arial" panose="020B0604020202020204" pitchFamily="34" charset="0"/>
              <a:buChar char="•"/>
              <a:tabLst>
                <a:tab pos="1297305" algn="l"/>
                <a:tab pos="1297940" algn="l"/>
              </a:tabLst>
            </a:pPr>
            <a:r>
              <a:rPr lang="fr-FR" sz="1400" dirty="0" err="1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Urban</a:t>
            </a:r>
            <a:r>
              <a:rPr lang="fr-FR" sz="14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infrastructures planning Manager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0">
              <a:spcBef>
                <a:spcPts val="5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Project engineer – Urban planning and project management </a:t>
            </a:r>
            <a:endParaRPr lang="fr-FR" sz="1100" dirty="0">
              <a:solidFill>
                <a:srgbClr val="00206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lvl="0" indent="0">
              <a:spcBef>
                <a:spcPts val="5"/>
              </a:spcBef>
              <a:spcAft>
                <a:spcPts val="0"/>
              </a:spcAft>
              <a:buClr>
                <a:srgbClr val="002060"/>
              </a:buClr>
              <a:buSzPts val="1400"/>
              <a:buNone/>
            </a:pPr>
            <a:endParaRPr lang="en-US" sz="8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spcBef>
                <a:spcPts val="5"/>
              </a:spcBef>
              <a:buNone/>
            </a:pP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0"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14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Districts </a:t>
            </a:r>
            <a:r>
              <a:rPr lang="fr-FR" sz="1400" dirty="0" err="1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energy</a:t>
            </a:r>
            <a:r>
              <a:rPr lang="fr-FR" sz="14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400" dirty="0" err="1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strategy</a:t>
            </a:r>
            <a:r>
              <a:rPr lang="fr-FR" sz="14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400" dirty="0" err="1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project</a:t>
            </a:r>
            <a:r>
              <a:rPr lang="fr-FR" sz="14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400" dirty="0" err="1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engineer</a:t>
            </a:r>
            <a:r>
              <a:rPr lang="fr-FR" sz="14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lvl="0"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1400" dirty="0" err="1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Territory</a:t>
            </a:r>
            <a:r>
              <a:rPr lang="fr-FR" sz="14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400" dirty="0" err="1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energy</a:t>
            </a:r>
            <a:r>
              <a:rPr lang="fr-FR" sz="14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planning </a:t>
            </a:r>
            <a:r>
              <a:rPr lang="fr-FR" sz="1400" dirty="0" err="1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engineer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lvl="0"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1400" dirty="0" err="1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Environment</a:t>
            </a:r>
            <a:r>
              <a:rPr lang="fr-FR" sz="14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/Energy </a:t>
            </a:r>
            <a:r>
              <a:rPr lang="fr-FR" sz="1400" dirty="0" err="1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market</a:t>
            </a:r>
            <a:r>
              <a:rPr lang="fr-FR" sz="14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400" dirty="0" err="1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Researcher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lvl="0"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1400" dirty="0" err="1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Renewable</a:t>
            </a:r>
            <a:r>
              <a:rPr lang="fr-FR" sz="14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400" dirty="0" err="1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energy</a:t>
            </a:r>
            <a:r>
              <a:rPr lang="fr-FR" sz="14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Manager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647700" indent="0">
              <a:spcBef>
                <a:spcPts val="5"/>
              </a:spcBef>
              <a:spcAft>
                <a:spcPts val="0"/>
              </a:spcAft>
              <a:buNone/>
            </a:pPr>
            <a:r>
              <a:rPr lang="fr-FR" sz="2100" dirty="0"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0"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Territories planning and environmental regulation project engineer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lvl="0"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1400" dirty="0" err="1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Environmental</a:t>
            </a:r>
            <a:r>
              <a:rPr lang="fr-FR" sz="14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Project Manager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lvl="0"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1400" dirty="0" err="1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Environmental</a:t>
            </a:r>
            <a:r>
              <a:rPr lang="fr-FR" sz="14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engineering Project Manager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lvl="0"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fr-FR" sz="1100" b="1" dirty="0">
              <a:solidFill>
                <a:srgbClr val="222268"/>
              </a:solidFill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5"/>
              </a:spcBef>
              <a:spcAft>
                <a:spcPts val="0"/>
              </a:spcAft>
              <a:buNone/>
              <a:tabLst>
                <a:tab pos="457200" algn="l"/>
              </a:tabLst>
            </a:pPr>
            <a:endParaRPr lang="fr-FR" sz="1100" b="1" dirty="0">
              <a:solidFill>
                <a:srgbClr val="222268"/>
              </a:solidFill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5"/>
              </a:spcBef>
              <a:spcAft>
                <a:spcPts val="0"/>
              </a:spcAft>
              <a:buNone/>
              <a:tabLst>
                <a:tab pos="457200" algn="l"/>
              </a:tabLst>
            </a:pPr>
            <a:r>
              <a:rPr lang="en-US" sz="1400" b="1" dirty="0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Access to territorial engineer competitive exams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ctr" hangingPunct="0">
              <a:buNone/>
            </a:pPr>
            <a:endParaRPr lang="fr-FR" sz="1400" dirty="0">
              <a:solidFill>
                <a:srgbClr val="002060"/>
              </a:solidFill>
            </a:endParaRPr>
          </a:p>
          <a:p>
            <a:pPr hangingPunct="0">
              <a:buNone/>
            </a:pPr>
            <a:endParaRPr lang="fr-FR" sz="1400" dirty="0"/>
          </a:p>
          <a:p>
            <a:pPr hangingPunct="0">
              <a:buNone/>
            </a:pPr>
            <a:endParaRPr lang="fr-FR" sz="1400" dirty="0"/>
          </a:p>
          <a:p>
            <a:pPr hangingPunct="0">
              <a:buNone/>
            </a:pPr>
            <a:endParaRPr lang="fr-FR" sz="1400" dirty="0"/>
          </a:p>
          <a:p>
            <a:pPr hangingPunct="0">
              <a:buNone/>
            </a:pPr>
            <a:endParaRPr lang="fr-FR" sz="1400" dirty="0"/>
          </a:p>
          <a:p>
            <a:pPr hangingPunct="0">
              <a:buNone/>
            </a:pPr>
            <a:endParaRPr lang="fr-FR" sz="1400" dirty="0"/>
          </a:p>
          <a:p>
            <a:pPr lvl="0" hangingPunct="0">
              <a:buNone/>
            </a:pPr>
            <a:endParaRPr lang="fr-FR" sz="1400" dirty="0"/>
          </a:p>
          <a:p>
            <a:pPr lvl="0" hangingPunct="0">
              <a:buNone/>
            </a:pPr>
            <a:endParaRPr lang="fr-FR" sz="1400" dirty="0"/>
          </a:p>
          <a:p>
            <a:endParaRPr lang="fr-FR" sz="1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348221A-0E99-4FE0-BDDC-ED8827F571BF}"/>
              </a:ext>
            </a:extLst>
          </p:cNvPr>
          <p:cNvSpPr txBox="1"/>
          <p:nvPr/>
        </p:nvSpPr>
        <p:spPr>
          <a:xfrm>
            <a:off x="524744" y="1660738"/>
            <a:ext cx="6624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An answer to the emergence of new professions</a:t>
            </a:r>
            <a:r>
              <a:rPr lang="fr-FR" sz="2000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2151068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B90E29D-7448-452A-9676-EBD0129B1F0F}"/>
              </a:ext>
            </a:extLst>
          </p:cNvPr>
          <p:cNvSpPr txBox="1"/>
          <p:nvPr/>
        </p:nvSpPr>
        <p:spPr>
          <a:xfrm>
            <a:off x="457200" y="1844824"/>
            <a:ext cx="3589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fr-FR" altLang="fr-FR" sz="2000" b="1" dirty="0">
                <a:solidFill>
                  <a:schemeClr val="accent1">
                    <a:lumMod val="50000"/>
                  </a:schemeClr>
                </a:solidFill>
              </a:rPr>
              <a:t>Business </a:t>
            </a:r>
            <a:r>
              <a:rPr lang="fr-FR" altLang="fr-FR" sz="2000" b="1" dirty="0" err="1">
                <a:solidFill>
                  <a:schemeClr val="accent1">
                    <a:lumMod val="50000"/>
                  </a:schemeClr>
                </a:solidFill>
              </a:rPr>
              <a:t>sectors</a:t>
            </a:r>
            <a:r>
              <a:rPr lang="fr-FR" altLang="fr-FR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49B2DF02-6579-4A49-AA33-36E083010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82182"/>
            <a:ext cx="9144000" cy="1143000"/>
          </a:xfrm>
        </p:spPr>
        <p:txBody>
          <a:bodyPr/>
          <a:lstStyle/>
          <a:p>
            <a:pPr algn="r"/>
            <a:r>
              <a:rPr lang="fr-FR" altLang="fr-FR" sz="3200" b="1" dirty="0">
                <a:solidFill>
                  <a:srgbClr val="7030A0"/>
                </a:solidFill>
              </a:rPr>
              <a:t>					</a:t>
            </a:r>
            <a:r>
              <a:rPr lang="en-US" sz="3200" b="1" kern="1200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  <a:cs typeface="Arial" charset="0"/>
              </a:rPr>
              <a:t> Environmental and </a:t>
            </a:r>
            <a:br>
              <a:rPr lang="fr-FR" sz="1100" kern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charset="0"/>
              </a:rPr>
            </a:br>
            <a:r>
              <a:rPr lang="en-US" sz="3200" b="1" kern="1200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  <a:cs typeface="Arial" charset="0"/>
              </a:rPr>
              <a:t>Urban engineering jobs</a:t>
            </a: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062EDA-CD2C-3EFB-6623-7308735B9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540" y="2735796"/>
            <a:ext cx="7875129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8407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9"/>
          <p:cNvSpPr txBox="1">
            <a:spLocks noGrp="1"/>
          </p:cNvSpPr>
          <p:nvPr>
            <p:ph type="ctrTitle"/>
          </p:nvPr>
        </p:nvSpPr>
        <p:spPr>
          <a:xfrm>
            <a:off x="1259632" y="332656"/>
            <a:ext cx="7772400" cy="1296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b="1" dirty="0">
                <a:solidFill>
                  <a:srgbClr val="7030A0"/>
                </a:solidFill>
              </a:rPr>
              <a:t>	</a:t>
            </a:r>
            <a:br>
              <a:rPr lang="fr-FR" sz="2800" b="1" dirty="0">
                <a:solidFill>
                  <a:srgbClr val="7030A0"/>
                </a:solidFill>
              </a:rPr>
            </a:br>
            <a:r>
              <a:rPr lang="fr-FR" sz="2800" b="1" dirty="0">
                <a:solidFill>
                  <a:srgbClr val="7030A0"/>
                </a:solidFill>
              </a:rPr>
              <a:t>                </a:t>
            </a:r>
            <a:r>
              <a:rPr lang="fr-FR" sz="2800" b="1" dirty="0" err="1">
                <a:solidFill>
                  <a:schemeClr val="accent1">
                    <a:lumMod val="50000"/>
                  </a:schemeClr>
                </a:solidFill>
              </a:rPr>
              <a:t>Master’s</a:t>
            </a:r>
            <a:r>
              <a:rPr lang="fr-FR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b="1" dirty="0" err="1">
                <a:solidFill>
                  <a:schemeClr val="accent1">
                    <a:lumMod val="50000"/>
                  </a:schemeClr>
                </a:solidFill>
              </a:rPr>
              <a:t>degree</a:t>
            </a:r>
            <a:r>
              <a:rPr lang="fr-FR" sz="2800" b="1" dirty="0">
                <a:solidFill>
                  <a:schemeClr val="accent1">
                    <a:lumMod val="50000"/>
                  </a:schemeClr>
                </a:solidFill>
              </a:rPr>
              <a:t> in Urban Planning</a:t>
            </a:r>
            <a:br>
              <a:rPr lang="fr-FR" sz="28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fr-FR" sz="2800" b="1" dirty="0">
                <a:solidFill>
                  <a:schemeClr val="accent1">
                    <a:lumMod val="50000"/>
                  </a:schemeClr>
                </a:solidFill>
              </a:rPr>
              <a:t>						“IATEUR”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73" name="Google Shape;273;p19"/>
          <p:cNvSpPr txBox="1">
            <a:spLocks noGrp="1"/>
          </p:cNvSpPr>
          <p:nvPr>
            <p:ph type="subTitle" idx="1"/>
          </p:nvPr>
        </p:nvSpPr>
        <p:spPr>
          <a:xfrm>
            <a:off x="108812" y="1052753"/>
            <a:ext cx="8712900" cy="496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u="sng" dirty="0"/>
          </a:p>
          <a:p>
            <a:pPr marL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dirty="0"/>
          </a:p>
          <a:p>
            <a:pPr marL="0" lvl="0" indent="0" algn="l" rtl="0">
              <a:spcBef>
                <a:spcPts val="32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None/>
            </a:pPr>
            <a:r>
              <a:rPr lang="fr-FR" sz="1600" dirty="0">
                <a:solidFill>
                  <a:srgbClr val="002060"/>
                </a:solidFill>
              </a:rPr>
              <a:t>The </a:t>
            </a:r>
            <a:r>
              <a:rPr lang="fr-FR" sz="1600" b="1" dirty="0">
                <a:solidFill>
                  <a:srgbClr val="7030A0"/>
                </a:solidFill>
              </a:rPr>
              <a:t>I</a:t>
            </a:r>
            <a:r>
              <a:rPr lang="fr-FR" sz="1600" b="1" dirty="0">
                <a:solidFill>
                  <a:schemeClr val="accent1">
                    <a:lumMod val="50000"/>
                  </a:schemeClr>
                </a:solidFill>
              </a:rPr>
              <a:t>ATEUR</a:t>
            </a:r>
            <a:r>
              <a:rPr lang="fr-FR" sz="1600" b="1" dirty="0">
                <a:solidFill>
                  <a:srgbClr val="7030A0"/>
                </a:solidFill>
              </a:rPr>
              <a:t> </a:t>
            </a:r>
            <a:r>
              <a:rPr lang="fr-FR" sz="1600" dirty="0">
                <a:solidFill>
                  <a:srgbClr val="002060"/>
                </a:solidFill>
              </a:rPr>
              <a:t>(Reims Institute of Territorial, </a:t>
            </a:r>
            <a:r>
              <a:rPr lang="fr-FR" sz="1600" dirty="0" err="1">
                <a:solidFill>
                  <a:srgbClr val="002060"/>
                </a:solidFill>
              </a:rPr>
              <a:t>Environmental</a:t>
            </a:r>
            <a:r>
              <a:rPr lang="fr-FR" sz="1600" dirty="0">
                <a:solidFill>
                  <a:srgbClr val="002060"/>
                </a:solidFill>
              </a:rPr>
              <a:t> and Urban Planning) trains </a:t>
            </a:r>
            <a:r>
              <a:rPr lang="fr-FR" sz="1600" dirty="0" err="1">
                <a:solidFill>
                  <a:srgbClr val="002060"/>
                </a:solidFill>
              </a:rPr>
              <a:t>urban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planners</a:t>
            </a:r>
            <a:r>
              <a:rPr lang="fr-FR" sz="1600" dirty="0">
                <a:solidFill>
                  <a:srgbClr val="002060"/>
                </a:solidFill>
              </a:rPr>
              <a:t>, </a:t>
            </a:r>
            <a:r>
              <a:rPr lang="fr-FR" sz="1600" dirty="0" err="1">
                <a:solidFill>
                  <a:srgbClr val="002060"/>
                </a:solidFill>
              </a:rPr>
              <a:t>taking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sustainability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into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account</a:t>
            </a:r>
            <a:r>
              <a:rPr lang="fr-FR" sz="1600" dirty="0">
                <a:solidFill>
                  <a:srgbClr val="002060"/>
                </a:solidFill>
              </a:rPr>
              <a:t>. Our training program </a:t>
            </a:r>
            <a:r>
              <a:rPr lang="fr-FR" sz="1600" dirty="0" err="1">
                <a:solidFill>
                  <a:srgbClr val="002060"/>
                </a:solidFill>
              </a:rPr>
              <a:t>emphasizes</a:t>
            </a:r>
            <a:r>
              <a:rPr lang="fr-FR" sz="1600" dirty="0">
                <a:solidFill>
                  <a:srgbClr val="002060"/>
                </a:solidFill>
              </a:rPr>
              <a:t> the </a:t>
            </a:r>
            <a:r>
              <a:rPr lang="fr-FR" sz="1600" dirty="0" err="1">
                <a:solidFill>
                  <a:srgbClr val="002060"/>
                </a:solidFill>
              </a:rPr>
              <a:t>environmental</a:t>
            </a:r>
            <a:r>
              <a:rPr lang="fr-FR" sz="1600" dirty="0">
                <a:solidFill>
                  <a:srgbClr val="002060"/>
                </a:solidFill>
              </a:rPr>
              <a:t> dimensions of planning </a:t>
            </a:r>
            <a:r>
              <a:rPr lang="fr-FR" sz="1600" dirty="0" err="1">
                <a:solidFill>
                  <a:srgbClr val="002060"/>
                </a:solidFill>
              </a:rPr>
              <a:t>policies</a:t>
            </a:r>
            <a:r>
              <a:rPr lang="fr-FR" sz="1600" dirty="0">
                <a:solidFill>
                  <a:srgbClr val="002060"/>
                </a:solidFill>
              </a:rPr>
              <a:t> and the </a:t>
            </a:r>
            <a:r>
              <a:rPr lang="fr-FR" sz="1600" dirty="0" err="1">
                <a:solidFill>
                  <a:srgbClr val="002060"/>
                </a:solidFill>
              </a:rPr>
              <a:t>complexity</a:t>
            </a:r>
            <a:r>
              <a:rPr lang="fr-FR" sz="1600" dirty="0">
                <a:solidFill>
                  <a:srgbClr val="002060"/>
                </a:solidFill>
              </a:rPr>
              <a:t> of the </a:t>
            </a:r>
            <a:r>
              <a:rPr lang="fr-FR" sz="1600" dirty="0" err="1">
                <a:solidFill>
                  <a:srgbClr val="002060"/>
                </a:solidFill>
              </a:rPr>
              <a:t>different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fields</a:t>
            </a:r>
            <a:r>
              <a:rPr lang="fr-FR" sz="1600" dirty="0">
                <a:solidFill>
                  <a:srgbClr val="002060"/>
                </a:solidFill>
              </a:rPr>
              <a:t> and techniques in </a:t>
            </a:r>
            <a:r>
              <a:rPr lang="fr-FR" sz="1600" b="1" dirty="0" err="1">
                <a:solidFill>
                  <a:schemeClr val="accent1">
                    <a:lumMod val="50000"/>
                  </a:schemeClr>
                </a:solidFill>
              </a:rPr>
              <a:t>sustainable</a:t>
            </a:r>
            <a:r>
              <a:rPr lang="fr-FR" sz="1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1600" b="1" dirty="0" err="1">
                <a:solidFill>
                  <a:schemeClr val="accent1">
                    <a:lumMod val="50000"/>
                  </a:schemeClr>
                </a:solidFill>
              </a:rPr>
              <a:t>urban</a:t>
            </a:r>
            <a:r>
              <a:rPr lang="fr-FR" sz="1600" b="1" dirty="0">
                <a:solidFill>
                  <a:schemeClr val="accent1">
                    <a:lumMod val="50000"/>
                  </a:schemeClr>
                </a:solidFill>
              </a:rPr>
              <a:t> planning</a:t>
            </a:r>
            <a:r>
              <a:rPr lang="fr-FR" sz="1600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sz="1600" dirty="0">
              <a:solidFill>
                <a:schemeClr val="accent1">
                  <a:lumMod val="50000"/>
                </a:schemeClr>
              </a:solidFill>
            </a:endParaRPr>
          </a:p>
          <a:p>
            <a:pPr marL="0" lvl="0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dirty="0"/>
          </a:p>
          <a:p>
            <a:pPr marL="0" lvl="0" indent="0" algn="just" rtl="0"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None/>
            </a:pPr>
            <a:r>
              <a:rPr lang="fr-FR" sz="1600" dirty="0">
                <a:solidFill>
                  <a:srgbClr val="002060"/>
                </a:solidFill>
              </a:rPr>
              <a:t>Students are </a:t>
            </a:r>
            <a:r>
              <a:rPr lang="fr-FR" sz="1600" dirty="0" err="1">
                <a:solidFill>
                  <a:srgbClr val="002060"/>
                </a:solidFill>
              </a:rPr>
              <a:t>taught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contemporary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evolutions</a:t>
            </a:r>
            <a:r>
              <a:rPr lang="fr-FR" sz="1600" dirty="0">
                <a:solidFill>
                  <a:srgbClr val="002060"/>
                </a:solidFill>
              </a:rPr>
              <a:t> and the </a:t>
            </a:r>
            <a:r>
              <a:rPr lang="fr-FR" sz="1600" dirty="0" err="1">
                <a:solidFill>
                  <a:srgbClr val="002060"/>
                </a:solidFill>
              </a:rPr>
              <a:t>development</a:t>
            </a:r>
            <a:r>
              <a:rPr lang="fr-FR" sz="1600" dirty="0">
                <a:solidFill>
                  <a:srgbClr val="002060"/>
                </a:solidFill>
              </a:rPr>
              <a:t> of new </a:t>
            </a:r>
            <a:r>
              <a:rPr lang="fr-FR" sz="1600" dirty="0" err="1">
                <a:solidFill>
                  <a:srgbClr val="002060"/>
                </a:solidFill>
              </a:rPr>
              <a:t>tools</a:t>
            </a:r>
            <a:r>
              <a:rPr lang="fr-FR" sz="1600" dirty="0">
                <a:solidFill>
                  <a:srgbClr val="002060"/>
                </a:solidFill>
              </a:rPr>
              <a:t>, as </a:t>
            </a:r>
            <a:r>
              <a:rPr lang="fr-FR" sz="1600" dirty="0" err="1">
                <a:solidFill>
                  <a:srgbClr val="002060"/>
                </a:solidFill>
              </a:rPr>
              <a:t>well</a:t>
            </a:r>
            <a:r>
              <a:rPr lang="fr-FR" sz="1600" dirty="0">
                <a:solidFill>
                  <a:srgbClr val="002060"/>
                </a:solidFill>
              </a:rPr>
              <a:t> as </a:t>
            </a:r>
            <a:r>
              <a:rPr lang="fr-FR" sz="1600" dirty="0" err="1">
                <a:solidFill>
                  <a:srgbClr val="002060"/>
                </a:solidFill>
              </a:rPr>
              <a:t>decisions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systems</a:t>
            </a:r>
            <a:r>
              <a:rPr lang="fr-FR" sz="1600" dirty="0">
                <a:solidFill>
                  <a:srgbClr val="002060"/>
                </a:solidFill>
              </a:rPr>
              <a:t> and </a:t>
            </a:r>
            <a:r>
              <a:rPr lang="fr-FR" sz="1600" dirty="0" err="1">
                <a:solidFill>
                  <a:srgbClr val="002060"/>
                </a:solidFill>
              </a:rPr>
              <a:t>governance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logics</a:t>
            </a:r>
            <a:r>
              <a:rPr lang="fr-FR" sz="1600" dirty="0">
                <a:solidFill>
                  <a:srgbClr val="002060"/>
                </a:solidFill>
              </a:rPr>
              <a:t>.</a:t>
            </a:r>
            <a:endParaRPr dirty="0"/>
          </a:p>
          <a:p>
            <a:pPr marL="0" lvl="0" indent="0" algn="just" rtl="0">
              <a:spcBef>
                <a:spcPts val="160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None/>
            </a:pPr>
            <a:r>
              <a:rPr lang="fr-FR" sz="1600" b="1" dirty="0">
                <a:solidFill>
                  <a:schemeClr val="accent1">
                    <a:lumMod val="50000"/>
                  </a:schemeClr>
                </a:solidFill>
              </a:rPr>
              <a:t>2 </a:t>
            </a:r>
            <a:r>
              <a:rPr lang="fr-FR" sz="1600" b="1" dirty="0" err="1">
                <a:solidFill>
                  <a:schemeClr val="accent1">
                    <a:lumMod val="50000"/>
                  </a:schemeClr>
                </a:solidFill>
              </a:rPr>
              <a:t>thematic</a:t>
            </a:r>
            <a:r>
              <a:rPr lang="fr-FR" sz="1600" b="1" dirty="0">
                <a:solidFill>
                  <a:schemeClr val="accent1">
                    <a:lumMod val="50000"/>
                  </a:schemeClr>
                </a:solidFill>
              </a:rPr>
              <a:t> majors </a:t>
            </a:r>
            <a:r>
              <a:rPr lang="fr-FR" sz="1600" dirty="0">
                <a:solidFill>
                  <a:srgbClr val="002060"/>
                </a:solidFill>
              </a:rPr>
              <a:t>are </a:t>
            </a:r>
            <a:r>
              <a:rPr lang="fr-FR" sz="1600" dirty="0" err="1">
                <a:solidFill>
                  <a:srgbClr val="002060"/>
                </a:solidFill>
              </a:rPr>
              <a:t>offered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during</a:t>
            </a:r>
            <a:r>
              <a:rPr lang="fr-FR" sz="1600" dirty="0">
                <a:solidFill>
                  <a:srgbClr val="002060"/>
                </a:solidFill>
              </a:rPr>
              <a:t> the 2nd </a:t>
            </a:r>
            <a:r>
              <a:rPr lang="fr-FR" sz="1600" dirty="0" err="1">
                <a:solidFill>
                  <a:srgbClr val="002060"/>
                </a:solidFill>
              </a:rPr>
              <a:t>year</a:t>
            </a:r>
            <a:r>
              <a:rPr lang="fr-FR" sz="1600" dirty="0">
                <a:solidFill>
                  <a:srgbClr val="002060"/>
                </a:solidFill>
              </a:rPr>
              <a:t>: 1 / Temporal </a:t>
            </a:r>
            <a:r>
              <a:rPr lang="fr-FR" sz="1600" dirty="0" err="1">
                <a:solidFill>
                  <a:srgbClr val="002060"/>
                </a:solidFill>
              </a:rPr>
              <a:t>urban</a:t>
            </a:r>
            <a:r>
              <a:rPr lang="fr-FR" sz="1600" dirty="0">
                <a:solidFill>
                  <a:srgbClr val="002060"/>
                </a:solidFill>
              </a:rPr>
              <a:t> planning and </a:t>
            </a:r>
            <a:r>
              <a:rPr lang="fr-FR" sz="1600" dirty="0" err="1">
                <a:solidFill>
                  <a:srgbClr val="002060"/>
                </a:solidFill>
              </a:rPr>
              <a:t>town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chronotopic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approach</a:t>
            </a:r>
            <a:r>
              <a:rPr lang="fr-FR" sz="1600" dirty="0">
                <a:solidFill>
                  <a:srgbClr val="002060"/>
                </a:solidFill>
              </a:rPr>
              <a:t>; 2 / Urban planning in the </a:t>
            </a:r>
            <a:r>
              <a:rPr lang="fr-FR" sz="1600" dirty="0" err="1">
                <a:solidFill>
                  <a:srgbClr val="002060"/>
                </a:solidFill>
              </a:rPr>
              <a:t>countryside</a:t>
            </a:r>
            <a:r>
              <a:rPr lang="fr-FR" sz="1600" dirty="0">
                <a:solidFill>
                  <a:srgbClr val="002060"/>
                </a:solidFill>
              </a:rPr>
              <a:t>: agro-</a:t>
            </a:r>
            <a:r>
              <a:rPr lang="fr-FR" sz="1600" dirty="0" err="1">
                <a:solidFill>
                  <a:srgbClr val="002060"/>
                </a:solidFill>
              </a:rPr>
              <a:t>urban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spaces</a:t>
            </a:r>
            <a:r>
              <a:rPr lang="fr-FR" sz="1600" dirty="0">
                <a:solidFill>
                  <a:srgbClr val="002060"/>
                </a:solidFill>
              </a:rPr>
              <a:t> reconfiguration. </a:t>
            </a:r>
            <a:endParaRPr dirty="0"/>
          </a:p>
          <a:p>
            <a:pPr marL="0" lvl="0" indent="0" algn="just" rtl="0">
              <a:spcBef>
                <a:spcPts val="160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None/>
            </a:pPr>
            <a:r>
              <a:rPr lang="fr-FR" sz="1600" dirty="0" err="1">
                <a:solidFill>
                  <a:srgbClr val="002060"/>
                </a:solidFill>
              </a:rPr>
              <a:t>We</a:t>
            </a:r>
            <a:r>
              <a:rPr lang="fr-FR" sz="1600" dirty="0">
                <a:solidFill>
                  <a:srgbClr val="002060"/>
                </a:solidFill>
              </a:rPr>
              <a:t> have </a:t>
            </a:r>
            <a:r>
              <a:rPr lang="fr-FR" sz="1600" dirty="0" err="1">
                <a:solidFill>
                  <a:srgbClr val="002060"/>
                </a:solidFill>
              </a:rPr>
              <a:t>developed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several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b="1" dirty="0">
                <a:solidFill>
                  <a:schemeClr val="accent1">
                    <a:lumMod val="50000"/>
                  </a:schemeClr>
                </a:solidFill>
              </a:rPr>
              <a:t>international </a:t>
            </a:r>
            <a:r>
              <a:rPr lang="fr-FR" sz="1600" b="1" dirty="0" err="1">
                <a:solidFill>
                  <a:schemeClr val="accent1">
                    <a:lumMod val="50000"/>
                  </a:schemeClr>
                </a:solidFill>
              </a:rPr>
              <a:t>partnerships</a:t>
            </a:r>
            <a:r>
              <a:rPr lang="fr-FR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which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enable</a:t>
            </a:r>
            <a:r>
              <a:rPr lang="fr-FR" sz="1600" dirty="0">
                <a:solidFill>
                  <a:srgbClr val="002060"/>
                </a:solidFill>
              </a:rPr>
              <a:t> students to </a:t>
            </a:r>
            <a:r>
              <a:rPr lang="fr-FR" sz="1600" dirty="0" err="1">
                <a:solidFill>
                  <a:srgbClr val="002060"/>
                </a:solidFill>
              </a:rPr>
              <a:t>be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trained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abroad</a:t>
            </a:r>
            <a:r>
              <a:rPr lang="fr-FR" sz="1600" dirty="0">
                <a:solidFill>
                  <a:srgbClr val="002060"/>
                </a:solidFill>
              </a:rPr>
              <a:t> as </a:t>
            </a:r>
            <a:r>
              <a:rPr lang="fr-FR" sz="1600" dirty="0" err="1">
                <a:solidFill>
                  <a:srgbClr val="002060"/>
                </a:solidFill>
              </a:rPr>
              <a:t>well</a:t>
            </a:r>
            <a:r>
              <a:rPr lang="fr-FR" sz="1600" dirty="0">
                <a:solidFill>
                  <a:srgbClr val="002060"/>
                </a:solidFill>
              </a:rPr>
              <a:t>, and to </a:t>
            </a:r>
            <a:r>
              <a:rPr lang="fr-FR" sz="1600" dirty="0" err="1">
                <a:solidFill>
                  <a:srgbClr val="002060"/>
                </a:solidFill>
              </a:rPr>
              <a:t>obtain</a:t>
            </a:r>
            <a:r>
              <a:rPr lang="fr-FR" sz="1600" dirty="0">
                <a:solidFill>
                  <a:srgbClr val="002060"/>
                </a:solidFill>
              </a:rPr>
              <a:t> a </a:t>
            </a:r>
            <a:r>
              <a:rPr lang="fr-FR" sz="1600" b="1" dirty="0">
                <a:solidFill>
                  <a:schemeClr val="accent1">
                    <a:lumMod val="50000"/>
                  </a:schemeClr>
                </a:solidFill>
              </a:rPr>
              <a:t>double </a:t>
            </a:r>
            <a:r>
              <a:rPr lang="fr-FR" sz="1600" b="1" dirty="0" err="1">
                <a:solidFill>
                  <a:schemeClr val="accent1">
                    <a:lumMod val="50000"/>
                  </a:schemeClr>
                </a:solidFill>
              </a:rPr>
              <a:t>degree</a:t>
            </a:r>
            <a:r>
              <a:rPr lang="fr-FR" sz="1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1600" dirty="0">
                <a:solidFill>
                  <a:srgbClr val="002060"/>
                </a:solidFill>
              </a:rPr>
              <a:t>at the </a:t>
            </a:r>
            <a:r>
              <a:rPr lang="fr-FR" sz="1600" dirty="0" err="1">
                <a:solidFill>
                  <a:srgbClr val="002060"/>
                </a:solidFill>
              </a:rPr>
              <a:t>University</a:t>
            </a:r>
            <a:r>
              <a:rPr lang="fr-FR" sz="1600" dirty="0">
                <a:solidFill>
                  <a:srgbClr val="002060"/>
                </a:solidFill>
              </a:rPr>
              <a:t> of </a:t>
            </a:r>
            <a:r>
              <a:rPr lang="fr-FR" sz="1600" dirty="0" err="1">
                <a:solidFill>
                  <a:srgbClr val="002060"/>
                </a:solidFill>
              </a:rPr>
              <a:t>Venice</a:t>
            </a:r>
            <a:r>
              <a:rPr lang="fr-FR" sz="1600" dirty="0">
                <a:solidFill>
                  <a:srgbClr val="002060"/>
                </a:solidFill>
              </a:rPr>
              <a:t> (IUAV). </a:t>
            </a:r>
            <a:endParaRPr dirty="0"/>
          </a:p>
          <a:p>
            <a:pPr marL="0" lvl="0" indent="0" algn="l" rtl="0">
              <a:spcBef>
                <a:spcPts val="10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dirty="0"/>
          </a:p>
          <a:p>
            <a:pPr marL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dirty="0"/>
          </a:p>
        </p:txBody>
      </p:sp>
      <p:pic>
        <p:nvPicPr>
          <p:cNvPr id="274" name="Google Shape;274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5536" y="6021288"/>
            <a:ext cx="1575819" cy="6492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03976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0"/>
          <p:cNvSpPr txBox="1">
            <a:spLocks noGrp="1"/>
          </p:cNvSpPr>
          <p:nvPr>
            <p:ph type="ctrTitle"/>
          </p:nvPr>
        </p:nvSpPr>
        <p:spPr>
          <a:xfrm>
            <a:off x="895303" y="666038"/>
            <a:ext cx="7772400" cy="1152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dirty="0">
                <a:solidFill>
                  <a:srgbClr val="7030A0"/>
                </a:solidFill>
              </a:rPr>
              <a:t>		</a:t>
            </a:r>
            <a:br>
              <a:rPr lang="fr-FR" sz="3200" b="1" dirty="0">
                <a:solidFill>
                  <a:srgbClr val="7030A0"/>
                </a:solidFill>
              </a:rPr>
            </a:br>
            <a:r>
              <a:rPr lang="fr-FR" sz="3200" b="1" dirty="0">
                <a:solidFill>
                  <a:srgbClr val="7030A0"/>
                </a:solidFill>
              </a:rPr>
              <a:t>                       </a:t>
            </a:r>
            <a:r>
              <a:rPr lang="fr-FR" sz="3200" b="1" dirty="0">
                <a:solidFill>
                  <a:schemeClr val="accent1">
                    <a:lumMod val="50000"/>
                  </a:schemeClr>
                </a:solidFill>
              </a:rPr>
              <a:t>Who is an </a:t>
            </a:r>
            <a:r>
              <a:rPr lang="fr-FR" sz="3200" b="1" dirty="0" err="1">
                <a:solidFill>
                  <a:schemeClr val="accent1">
                    <a:lumMod val="50000"/>
                  </a:schemeClr>
                </a:solidFill>
              </a:rPr>
              <a:t>urban</a:t>
            </a:r>
            <a:r>
              <a:rPr lang="fr-FR" sz="32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3200" b="1" dirty="0" err="1">
                <a:solidFill>
                  <a:schemeClr val="accent1">
                    <a:lumMod val="50000"/>
                  </a:schemeClr>
                </a:solidFill>
              </a:rPr>
              <a:t>planner</a:t>
            </a:r>
            <a:r>
              <a:rPr lang="fr-FR" sz="3200" b="1" dirty="0">
                <a:solidFill>
                  <a:schemeClr val="accent1">
                    <a:lumMod val="50000"/>
                  </a:schemeClr>
                </a:solidFill>
              </a:rPr>
              <a:t>?</a:t>
            </a:r>
            <a:br>
              <a:rPr lang="fr-FR" sz="3200" b="1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fr-FR" sz="3200" dirty="0">
                <a:solidFill>
                  <a:schemeClr val="accent1">
                    <a:lumMod val="50000"/>
                  </a:schemeClr>
                </a:solidFill>
              </a:rPr>
            </a:br>
            <a:endParaRPr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0" name="Google Shape;280;p20"/>
          <p:cNvSpPr txBox="1"/>
          <p:nvPr/>
        </p:nvSpPr>
        <p:spPr>
          <a:xfrm>
            <a:off x="1138962" y="1535523"/>
            <a:ext cx="796442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solidFill>
                  <a:srgbClr val="002060"/>
                </a:solidFill>
              </a:rPr>
              <a:t>The </a:t>
            </a:r>
            <a:r>
              <a:rPr lang="fr-FR" sz="1800" dirty="0" err="1">
                <a:solidFill>
                  <a:srgbClr val="002060"/>
                </a:solidFill>
              </a:rPr>
              <a:t>urban</a:t>
            </a:r>
            <a:r>
              <a:rPr lang="fr-FR" sz="1800" dirty="0">
                <a:solidFill>
                  <a:srgbClr val="002060"/>
                </a:solidFill>
              </a:rPr>
              <a:t> </a:t>
            </a:r>
            <a:r>
              <a:rPr lang="fr-FR" sz="1800" dirty="0" err="1">
                <a:solidFill>
                  <a:srgbClr val="002060"/>
                </a:solidFill>
              </a:rPr>
              <a:t>planner</a:t>
            </a:r>
            <a:r>
              <a:rPr lang="fr-FR" sz="1800" dirty="0">
                <a:solidFill>
                  <a:srgbClr val="002060"/>
                </a:solidFill>
              </a:rPr>
              <a:t> is an</a:t>
            </a:r>
            <a:r>
              <a:rPr lang="fr-FR" sz="1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1800" b="1" dirty="0">
                <a:solidFill>
                  <a:schemeClr val="accent1">
                    <a:lumMod val="50000"/>
                  </a:schemeClr>
                </a:solidFill>
              </a:rPr>
              <a:t>expert in </a:t>
            </a:r>
            <a:r>
              <a:rPr lang="fr-FR" sz="1800" b="1" dirty="0" err="1">
                <a:solidFill>
                  <a:schemeClr val="accent1">
                    <a:lumMod val="50000"/>
                  </a:schemeClr>
                </a:solidFill>
              </a:rPr>
              <a:t>urban</a:t>
            </a:r>
            <a:r>
              <a:rPr lang="fr-FR" sz="1800" b="1" dirty="0">
                <a:solidFill>
                  <a:schemeClr val="accent1">
                    <a:lumMod val="50000"/>
                  </a:schemeClr>
                </a:solidFill>
              </a:rPr>
              <a:t> and territorial </a:t>
            </a:r>
            <a:r>
              <a:rPr lang="fr-FR" sz="1800" b="1" dirty="0" err="1">
                <a:solidFill>
                  <a:schemeClr val="accent1">
                    <a:lumMod val="50000"/>
                  </a:schemeClr>
                </a:solidFill>
              </a:rPr>
              <a:t>creation</a:t>
            </a:r>
            <a:r>
              <a:rPr lang="fr-FR" sz="1800" b="1" dirty="0">
                <a:solidFill>
                  <a:schemeClr val="accent1">
                    <a:lumMod val="50000"/>
                  </a:schemeClr>
                </a:solidFill>
              </a:rPr>
              <a:t> and </a:t>
            </a:r>
            <a:r>
              <a:rPr lang="fr-FR" sz="1800" b="1" dirty="0" err="1">
                <a:solidFill>
                  <a:schemeClr val="accent1">
                    <a:lumMod val="50000"/>
                  </a:schemeClr>
                </a:solidFill>
              </a:rPr>
              <a:t>operation</a:t>
            </a:r>
            <a:r>
              <a:rPr lang="fr-FR" sz="1800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fr-FR" sz="1800" dirty="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1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He/</a:t>
            </a:r>
            <a:r>
              <a:rPr lang="fr-FR" sz="18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she</a:t>
            </a:r>
            <a:r>
              <a:rPr lang="fr-FR" sz="1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1800" dirty="0" err="1">
                <a:solidFill>
                  <a:srgbClr val="002060"/>
                </a:solidFill>
              </a:rPr>
              <a:t>coherently</a:t>
            </a:r>
            <a:r>
              <a:rPr lang="fr-FR" sz="1800" dirty="0">
                <a:solidFill>
                  <a:srgbClr val="002060"/>
                </a:solidFill>
              </a:rPr>
              <a:t> </a:t>
            </a:r>
            <a:r>
              <a:rPr lang="fr-FR" sz="1800" dirty="0" err="1">
                <a:solidFill>
                  <a:srgbClr val="002060"/>
                </a:solidFill>
              </a:rPr>
              <a:t>organizes</a:t>
            </a:r>
            <a:r>
              <a:rPr lang="fr-FR" sz="1800" dirty="0">
                <a:solidFill>
                  <a:srgbClr val="002060"/>
                </a:solidFill>
              </a:rPr>
              <a:t> </a:t>
            </a:r>
            <a:r>
              <a:rPr lang="fr-FR" sz="1800" dirty="0" err="1">
                <a:solidFill>
                  <a:srgbClr val="002060"/>
                </a:solidFill>
              </a:rPr>
              <a:t>spaces</a:t>
            </a:r>
            <a:r>
              <a:rPr lang="fr-FR" sz="1800" dirty="0">
                <a:solidFill>
                  <a:srgbClr val="002060"/>
                </a:solidFill>
              </a:rPr>
              <a:t> </a:t>
            </a:r>
            <a:r>
              <a:rPr lang="fr-FR" sz="1800" dirty="0" err="1">
                <a:solidFill>
                  <a:srgbClr val="002060"/>
                </a:solidFill>
              </a:rPr>
              <a:t>while</a:t>
            </a:r>
            <a:r>
              <a:rPr lang="fr-FR" sz="1800" dirty="0">
                <a:solidFill>
                  <a:srgbClr val="002060"/>
                </a:solidFill>
              </a:rPr>
              <a:t> </a:t>
            </a:r>
            <a:r>
              <a:rPr lang="fr-FR" sz="1800" dirty="0" err="1">
                <a:solidFill>
                  <a:srgbClr val="002060"/>
                </a:solidFill>
              </a:rPr>
              <a:t>having</a:t>
            </a:r>
            <a:r>
              <a:rPr lang="fr-FR" sz="1800" dirty="0">
                <a:solidFill>
                  <a:srgbClr val="002060"/>
                </a:solidFill>
              </a:rPr>
              <a:t> a global and/or </a:t>
            </a:r>
            <a:r>
              <a:rPr lang="fr-FR" sz="1800" dirty="0" err="1">
                <a:solidFill>
                  <a:srgbClr val="002060"/>
                </a:solidFill>
              </a:rPr>
              <a:t>localized</a:t>
            </a:r>
            <a:r>
              <a:rPr lang="fr-FR" sz="1800" dirty="0">
                <a:solidFill>
                  <a:srgbClr val="002060"/>
                </a:solidFill>
              </a:rPr>
              <a:t> </a:t>
            </a:r>
            <a:r>
              <a:rPr lang="fr-FR" sz="1800" dirty="0" err="1">
                <a:solidFill>
                  <a:srgbClr val="002060"/>
                </a:solidFill>
              </a:rPr>
              <a:t>reflection</a:t>
            </a:r>
            <a:r>
              <a:rPr lang="fr-FR" sz="1800" dirty="0">
                <a:solidFill>
                  <a:srgbClr val="002060"/>
                </a:solidFill>
              </a:rPr>
              <a:t>. </a:t>
            </a:r>
            <a:r>
              <a:rPr lang="fr-FR" sz="1800" dirty="0" err="1">
                <a:solidFill>
                  <a:srgbClr val="002060"/>
                </a:solidFill>
              </a:rPr>
              <a:t>Trained</a:t>
            </a:r>
            <a:r>
              <a:rPr lang="fr-FR" sz="1800" dirty="0">
                <a:solidFill>
                  <a:srgbClr val="002060"/>
                </a:solidFill>
              </a:rPr>
              <a:t> to have a </a:t>
            </a:r>
            <a:r>
              <a:rPr lang="fr-FR" sz="1800" b="1" dirty="0">
                <a:solidFill>
                  <a:schemeClr val="accent1">
                    <a:lumMod val="50000"/>
                  </a:schemeClr>
                </a:solidFill>
              </a:rPr>
              <a:t>cross-</a:t>
            </a:r>
            <a:r>
              <a:rPr lang="fr-FR" sz="1800" b="1" dirty="0" err="1">
                <a:solidFill>
                  <a:schemeClr val="accent1">
                    <a:lumMod val="50000"/>
                  </a:schemeClr>
                </a:solidFill>
              </a:rPr>
              <a:t>disciplinary</a:t>
            </a:r>
            <a:r>
              <a:rPr lang="fr-FR" sz="1800" b="1" dirty="0">
                <a:solidFill>
                  <a:schemeClr val="accent1">
                    <a:lumMod val="50000"/>
                  </a:schemeClr>
                </a:solidFill>
              </a:rPr>
              <a:t> vision</a:t>
            </a:r>
            <a:r>
              <a:rPr lang="fr-FR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1800" dirty="0" err="1">
                <a:solidFill>
                  <a:srgbClr val="002060"/>
                </a:solidFill>
              </a:rPr>
              <a:t>which</a:t>
            </a:r>
            <a:r>
              <a:rPr lang="fr-FR" sz="1800" dirty="0">
                <a:solidFill>
                  <a:srgbClr val="002060"/>
                </a:solidFill>
              </a:rPr>
              <a:t> </a:t>
            </a:r>
            <a:r>
              <a:rPr lang="fr-FR" sz="1800" dirty="0" err="1">
                <a:solidFill>
                  <a:srgbClr val="002060"/>
                </a:solidFill>
              </a:rPr>
              <a:t>takes</a:t>
            </a:r>
            <a:r>
              <a:rPr lang="fr-FR" sz="1800" dirty="0">
                <a:solidFill>
                  <a:srgbClr val="002060"/>
                </a:solidFill>
              </a:rPr>
              <a:t> spatial, </a:t>
            </a:r>
            <a:r>
              <a:rPr lang="fr-FR" sz="1800" dirty="0" err="1">
                <a:solidFill>
                  <a:srgbClr val="002060"/>
                </a:solidFill>
              </a:rPr>
              <a:t>environmental</a:t>
            </a:r>
            <a:r>
              <a:rPr lang="fr-FR" sz="1800" dirty="0">
                <a:solidFill>
                  <a:srgbClr val="002060"/>
                </a:solidFill>
              </a:rPr>
              <a:t> and </a:t>
            </a:r>
            <a:r>
              <a:rPr lang="fr-FR" sz="1800" dirty="0" err="1">
                <a:solidFill>
                  <a:srgbClr val="002060"/>
                </a:solidFill>
              </a:rPr>
              <a:t>socio-economic</a:t>
            </a:r>
            <a:r>
              <a:rPr lang="fr-FR" sz="1800" dirty="0">
                <a:solidFill>
                  <a:srgbClr val="002060"/>
                </a:solidFill>
              </a:rPr>
              <a:t> </a:t>
            </a:r>
            <a:r>
              <a:rPr lang="fr-FR" sz="1800" dirty="0" err="1">
                <a:solidFill>
                  <a:srgbClr val="002060"/>
                </a:solidFill>
              </a:rPr>
              <a:t>concerns</a:t>
            </a:r>
            <a:r>
              <a:rPr lang="fr-FR" sz="1800" dirty="0">
                <a:solidFill>
                  <a:srgbClr val="002060"/>
                </a:solidFill>
              </a:rPr>
              <a:t> </a:t>
            </a:r>
            <a:r>
              <a:rPr lang="fr-FR" sz="1800" dirty="0" err="1">
                <a:solidFill>
                  <a:srgbClr val="002060"/>
                </a:solidFill>
              </a:rPr>
              <a:t>into</a:t>
            </a:r>
            <a:r>
              <a:rPr lang="fr-FR" sz="1800" dirty="0">
                <a:solidFill>
                  <a:srgbClr val="002060"/>
                </a:solidFill>
              </a:rPr>
              <a:t> </a:t>
            </a:r>
            <a:r>
              <a:rPr lang="fr-FR" sz="1800" dirty="0" err="1">
                <a:solidFill>
                  <a:srgbClr val="002060"/>
                </a:solidFill>
              </a:rPr>
              <a:t>account</a:t>
            </a:r>
            <a:r>
              <a:rPr lang="fr-FR" sz="1800" dirty="0">
                <a:solidFill>
                  <a:srgbClr val="002060"/>
                </a:solidFill>
              </a:rPr>
              <a:t>, </a:t>
            </a:r>
            <a:r>
              <a:rPr lang="fr-FR" sz="1800" dirty="0" err="1">
                <a:solidFill>
                  <a:srgbClr val="002060"/>
                </a:solidFill>
              </a:rPr>
              <a:t>he</a:t>
            </a:r>
            <a:r>
              <a:rPr lang="fr-FR" sz="1800" dirty="0">
                <a:solidFill>
                  <a:srgbClr val="002060"/>
                </a:solidFill>
              </a:rPr>
              <a:t>/</a:t>
            </a:r>
            <a:r>
              <a:rPr lang="fr-FR" sz="1800" dirty="0" err="1">
                <a:solidFill>
                  <a:srgbClr val="002060"/>
                </a:solidFill>
              </a:rPr>
              <a:t>she</a:t>
            </a:r>
            <a:r>
              <a:rPr lang="fr-FR" sz="1800" dirty="0">
                <a:solidFill>
                  <a:srgbClr val="002060"/>
                </a:solidFill>
              </a:rPr>
              <a:t> </a:t>
            </a:r>
            <a:r>
              <a:rPr lang="fr-FR" sz="1800" dirty="0" err="1">
                <a:solidFill>
                  <a:srgbClr val="002060"/>
                </a:solidFill>
              </a:rPr>
              <a:t>analyzes</a:t>
            </a:r>
            <a:r>
              <a:rPr lang="fr-FR" sz="1800" dirty="0">
                <a:solidFill>
                  <a:srgbClr val="002060"/>
                </a:solidFill>
              </a:rPr>
              <a:t>, </a:t>
            </a:r>
            <a:r>
              <a:rPr lang="fr-FR" sz="1800" dirty="0" err="1">
                <a:solidFill>
                  <a:srgbClr val="002060"/>
                </a:solidFill>
              </a:rPr>
              <a:t>offers</a:t>
            </a:r>
            <a:r>
              <a:rPr lang="fr-FR" sz="1800" dirty="0">
                <a:solidFill>
                  <a:srgbClr val="002060"/>
                </a:solidFill>
              </a:rPr>
              <a:t> and designs territorial planning.</a:t>
            </a:r>
            <a:endParaRPr dirty="0">
              <a:solidFill>
                <a:srgbClr val="002060"/>
              </a:solidFill>
            </a:endParaRPr>
          </a:p>
        </p:txBody>
      </p:sp>
      <p:grpSp>
        <p:nvGrpSpPr>
          <p:cNvPr id="281" name="Google Shape;281;p20"/>
          <p:cNvGrpSpPr/>
          <p:nvPr/>
        </p:nvGrpSpPr>
        <p:grpSpPr>
          <a:xfrm>
            <a:off x="2541288" y="3244120"/>
            <a:ext cx="4519456" cy="2836271"/>
            <a:chOff x="172242" y="391184"/>
            <a:chExt cx="4519456" cy="2836271"/>
          </a:xfrm>
        </p:grpSpPr>
        <p:sp>
          <p:nvSpPr>
            <p:cNvPr id="282" name="Google Shape;282;p20"/>
            <p:cNvSpPr/>
            <p:nvPr/>
          </p:nvSpPr>
          <p:spPr>
            <a:xfrm>
              <a:off x="1833465" y="1036959"/>
              <a:ext cx="1157978" cy="1158120"/>
            </a:xfrm>
            <a:prstGeom prst="ellipse">
              <a:avLst/>
            </a:prstGeom>
            <a:solidFill>
              <a:srgbClr val="4F81BD">
                <a:alpha val="49803"/>
              </a:srgbClr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20"/>
            <p:cNvSpPr/>
            <p:nvPr/>
          </p:nvSpPr>
          <p:spPr>
            <a:xfrm>
              <a:off x="3343903" y="1159545"/>
              <a:ext cx="1326849" cy="7100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20"/>
            <p:cNvSpPr txBox="1"/>
            <p:nvPr/>
          </p:nvSpPr>
          <p:spPr>
            <a:xfrm>
              <a:off x="3343903" y="1159545"/>
              <a:ext cx="1326849" cy="7100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200">
                  <a:solidFill>
                    <a:srgbClr val="002060"/>
                  </a:solidFill>
                </a:rPr>
                <a:t>Territorial authorities</a:t>
              </a:r>
              <a:endParaRPr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20"/>
            <p:cNvSpPr/>
            <p:nvPr/>
          </p:nvSpPr>
          <p:spPr>
            <a:xfrm>
              <a:off x="2173139" y="1200274"/>
              <a:ext cx="1157978" cy="1158120"/>
            </a:xfrm>
            <a:prstGeom prst="ellipse">
              <a:avLst/>
            </a:prstGeom>
            <a:solidFill>
              <a:srgbClr val="4F81BD">
                <a:alpha val="49803"/>
              </a:srgbClr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0"/>
            <p:cNvSpPr/>
            <p:nvPr/>
          </p:nvSpPr>
          <p:spPr>
            <a:xfrm>
              <a:off x="209774" y="744699"/>
              <a:ext cx="1254476" cy="7810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0"/>
            <p:cNvSpPr txBox="1"/>
            <p:nvPr/>
          </p:nvSpPr>
          <p:spPr>
            <a:xfrm>
              <a:off x="209774" y="744699"/>
              <a:ext cx="1254476" cy="7810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20"/>
            <p:cNvSpPr/>
            <p:nvPr/>
          </p:nvSpPr>
          <p:spPr>
            <a:xfrm>
              <a:off x="2256609" y="1567734"/>
              <a:ext cx="1157978" cy="1158120"/>
            </a:xfrm>
            <a:prstGeom prst="ellipse">
              <a:avLst/>
            </a:prstGeom>
            <a:solidFill>
              <a:srgbClr val="4F81BD">
                <a:alpha val="49803"/>
              </a:srgbClr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20"/>
            <p:cNvSpPr/>
            <p:nvPr/>
          </p:nvSpPr>
          <p:spPr>
            <a:xfrm>
              <a:off x="3461347" y="1741146"/>
              <a:ext cx="1230351" cy="834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20"/>
            <p:cNvSpPr txBox="1"/>
            <p:nvPr/>
          </p:nvSpPr>
          <p:spPr>
            <a:xfrm>
              <a:off x="3461347" y="1741146"/>
              <a:ext cx="1230351" cy="834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20"/>
            <p:cNvSpPr/>
            <p:nvPr/>
          </p:nvSpPr>
          <p:spPr>
            <a:xfrm>
              <a:off x="2021636" y="1862412"/>
              <a:ext cx="1157978" cy="1158120"/>
            </a:xfrm>
            <a:prstGeom prst="ellipse">
              <a:avLst/>
            </a:prstGeom>
            <a:solidFill>
              <a:srgbClr val="4F81BD">
                <a:alpha val="49803"/>
              </a:srgbClr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20"/>
            <p:cNvSpPr/>
            <p:nvPr/>
          </p:nvSpPr>
          <p:spPr>
            <a:xfrm>
              <a:off x="3285573" y="2464133"/>
              <a:ext cx="1326849" cy="7633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20"/>
            <p:cNvSpPr txBox="1"/>
            <p:nvPr/>
          </p:nvSpPr>
          <p:spPr>
            <a:xfrm>
              <a:off x="3285573" y="2464133"/>
              <a:ext cx="1326849" cy="7633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200">
                  <a:solidFill>
                    <a:srgbClr val="002060"/>
                  </a:solidFill>
                </a:rPr>
                <a:t>State administration and national agencies</a:t>
              </a:r>
              <a:endParaRPr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20"/>
            <p:cNvSpPr/>
            <p:nvPr/>
          </p:nvSpPr>
          <p:spPr>
            <a:xfrm>
              <a:off x="1645293" y="1862412"/>
              <a:ext cx="1157978" cy="1158120"/>
            </a:xfrm>
            <a:prstGeom prst="ellipse">
              <a:avLst/>
            </a:prstGeom>
            <a:solidFill>
              <a:srgbClr val="4F81BD">
                <a:alpha val="49803"/>
              </a:srgbClr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20"/>
            <p:cNvSpPr/>
            <p:nvPr/>
          </p:nvSpPr>
          <p:spPr>
            <a:xfrm>
              <a:off x="172242" y="2352443"/>
              <a:ext cx="1326849" cy="7633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20"/>
            <p:cNvSpPr txBox="1"/>
            <p:nvPr/>
          </p:nvSpPr>
          <p:spPr>
            <a:xfrm>
              <a:off x="172242" y="2352443"/>
              <a:ext cx="1326849" cy="7633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200">
                  <a:solidFill>
                    <a:srgbClr val="002060"/>
                  </a:solidFill>
                </a:rPr>
                <a:t>Real estate and private planning firms</a:t>
              </a:r>
              <a:endParaRPr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20"/>
            <p:cNvSpPr/>
            <p:nvPr/>
          </p:nvSpPr>
          <p:spPr>
            <a:xfrm>
              <a:off x="1410320" y="1567734"/>
              <a:ext cx="1157978" cy="1158120"/>
            </a:xfrm>
            <a:prstGeom prst="ellipse">
              <a:avLst/>
            </a:prstGeom>
            <a:solidFill>
              <a:srgbClr val="4F81BD">
                <a:alpha val="49803"/>
              </a:srgbClr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20"/>
            <p:cNvSpPr/>
            <p:nvPr/>
          </p:nvSpPr>
          <p:spPr>
            <a:xfrm>
              <a:off x="1797273" y="391184"/>
              <a:ext cx="1230351" cy="5323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20"/>
            <p:cNvSpPr txBox="1"/>
            <p:nvPr/>
          </p:nvSpPr>
          <p:spPr>
            <a:xfrm>
              <a:off x="1797273" y="391184"/>
              <a:ext cx="1230351" cy="5323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200">
                  <a:solidFill>
                    <a:srgbClr val="002060"/>
                  </a:solidFill>
                </a:rPr>
                <a:t>Consulting firms, design offices</a:t>
              </a:r>
              <a:endParaRPr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20"/>
            <p:cNvSpPr/>
            <p:nvPr/>
          </p:nvSpPr>
          <p:spPr>
            <a:xfrm>
              <a:off x="1493791" y="1200274"/>
              <a:ext cx="1157978" cy="1158120"/>
            </a:xfrm>
            <a:prstGeom prst="ellipse">
              <a:avLst/>
            </a:prstGeom>
            <a:solidFill>
              <a:srgbClr val="4F81BD">
                <a:alpha val="49803"/>
              </a:srgbClr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20"/>
            <p:cNvSpPr/>
            <p:nvPr/>
          </p:nvSpPr>
          <p:spPr>
            <a:xfrm>
              <a:off x="208598" y="1147405"/>
              <a:ext cx="1254476" cy="7810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20"/>
            <p:cNvSpPr txBox="1"/>
            <p:nvPr/>
          </p:nvSpPr>
          <p:spPr>
            <a:xfrm>
              <a:off x="208598" y="1147405"/>
              <a:ext cx="1254476" cy="7810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200">
                  <a:solidFill>
                    <a:srgbClr val="002060"/>
                  </a:solidFill>
                </a:rPr>
                <a:t>Network public services operators</a:t>
              </a:r>
              <a:endParaRPr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03" name="Google Shape;303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3335" y="6020135"/>
            <a:ext cx="1575819" cy="6492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62977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dirty="0">
                <a:solidFill>
                  <a:srgbClr val="7030A0"/>
                </a:solidFill>
              </a:rPr>
              <a:t>					</a:t>
            </a:r>
            <a:r>
              <a:rPr lang="fr-FR" sz="3200" b="1" dirty="0">
                <a:solidFill>
                  <a:schemeClr val="accent1">
                    <a:lumMod val="50000"/>
                  </a:schemeClr>
                </a:solidFill>
              </a:rPr>
              <a:t>                  Jobs</a:t>
            </a:r>
            <a:br>
              <a:rPr lang="fr-FR" sz="3200" b="1" dirty="0">
                <a:solidFill>
                  <a:srgbClr val="7030A0"/>
                </a:solidFill>
              </a:rPr>
            </a:br>
            <a:r>
              <a:rPr lang="fr-FR" sz="3200" b="1" dirty="0">
                <a:solidFill>
                  <a:srgbClr val="7030A0"/>
                </a:solidFill>
              </a:rPr>
              <a:t>		</a:t>
            </a:r>
            <a:r>
              <a:rPr lang="fr-FR" sz="3200" b="1" dirty="0" err="1">
                <a:solidFill>
                  <a:srgbClr val="002060"/>
                </a:solidFill>
              </a:rPr>
              <a:t>Master’s</a:t>
            </a:r>
            <a:r>
              <a:rPr lang="fr-FR" sz="3200" b="1" dirty="0">
                <a:solidFill>
                  <a:srgbClr val="002060"/>
                </a:solidFill>
              </a:rPr>
              <a:t> </a:t>
            </a:r>
            <a:r>
              <a:rPr lang="fr-FR" sz="3200" b="1" dirty="0" err="1">
                <a:solidFill>
                  <a:srgbClr val="002060"/>
                </a:solidFill>
              </a:rPr>
              <a:t>degree</a:t>
            </a:r>
            <a:r>
              <a:rPr lang="fr-FR" sz="3200" b="1" dirty="0">
                <a:solidFill>
                  <a:srgbClr val="002060"/>
                </a:solidFill>
              </a:rPr>
              <a:t> in </a:t>
            </a:r>
            <a:r>
              <a:rPr lang="fr-FR" sz="3200" b="1" dirty="0" err="1">
                <a:solidFill>
                  <a:srgbClr val="002060"/>
                </a:solidFill>
              </a:rPr>
              <a:t>Sustainable</a:t>
            </a:r>
            <a:r>
              <a:rPr lang="fr-FR" sz="3200" b="1" dirty="0">
                <a:solidFill>
                  <a:srgbClr val="002060"/>
                </a:solidFill>
              </a:rPr>
              <a:t> Urban Planning</a:t>
            </a:r>
            <a:endParaRPr sz="2800" dirty="0"/>
          </a:p>
        </p:txBody>
      </p:sp>
      <p:sp>
        <p:nvSpPr>
          <p:cNvPr id="309" name="Google Shape;309;p21"/>
          <p:cNvSpPr txBox="1">
            <a:spLocks noGrp="1"/>
          </p:cNvSpPr>
          <p:nvPr>
            <p:ph type="body" idx="1"/>
          </p:nvPr>
        </p:nvSpPr>
        <p:spPr>
          <a:xfrm>
            <a:off x="457200" y="177281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Char char="•"/>
            </a:pPr>
            <a:r>
              <a:rPr lang="fr-FR" sz="1600" dirty="0">
                <a:solidFill>
                  <a:srgbClr val="002060"/>
                </a:solidFill>
              </a:rPr>
              <a:t>At the end of </a:t>
            </a:r>
            <a:r>
              <a:rPr lang="fr-FR" sz="1600" dirty="0" err="1">
                <a:solidFill>
                  <a:srgbClr val="002060"/>
                </a:solidFill>
              </a:rPr>
              <a:t>their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studies</a:t>
            </a:r>
            <a:r>
              <a:rPr lang="fr-FR" sz="1600" dirty="0">
                <a:solidFill>
                  <a:srgbClr val="002060"/>
                </a:solidFill>
              </a:rPr>
              <a:t>, </a:t>
            </a:r>
            <a:r>
              <a:rPr lang="fr-FR" sz="1600" dirty="0" err="1">
                <a:solidFill>
                  <a:srgbClr val="002060"/>
                </a:solidFill>
              </a:rPr>
              <a:t>after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having</a:t>
            </a:r>
            <a:r>
              <a:rPr lang="fr-FR" sz="1600" dirty="0">
                <a:solidFill>
                  <a:srgbClr val="002060"/>
                </a:solidFill>
              </a:rPr>
              <a:t> a lot of </a:t>
            </a:r>
            <a:r>
              <a:rPr lang="fr-FR" sz="1600" dirty="0" err="1">
                <a:solidFill>
                  <a:srgbClr val="002060"/>
                </a:solidFill>
              </a:rPr>
              <a:t>professional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experiences</a:t>
            </a:r>
            <a:r>
              <a:rPr lang="fr-FR" sz="1600" dirty="0">
                <a:solidFill>
                  <a:srgbClr val="002060"/>
                </a:solidFill>
              </a:rPr>
              <a:t>, students </a:t>
            </a:r>
            <a:r>
              <a:rPr lang="fr-FR" sz="1600" dirty="0" err="1">
                <a:solidFill>
                  <a:srgbClr val="002060"/>
                </a:solidFill>
              </a:rPr>
              <a:t>will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be</a:t>
            </a:r>
            <a:r>
              <a:rPr lang="fr-FR" sz="1600" dirty="0">
                <a:solidFill>
                  <a:srgbClr val="002060"/>
                </a:solidFill>
              </a:rPr>
              <a:t> able to </a:t>
            </a:r>
            <a:r>
              <a:rPr lang="fr-FR" sz="1600" dirty="0" err="1">
                <a:solidFill>
                  <a:srgbClr val="002060"/>
                </a:solidFill>
              </a:rPr>
              <a:t>become</a:t>
            </a:r>
            <a:r>
              <a:rPr lang="fr-FR" sz="1600" dirty="0">
                <a:solidFill>
                  <a:srgbClr val="002060"/>
                </a:solidFill>
              </a:rPr>
              <a:t> Operations Managers and Project Managers in public or </a:t>
            </a:r>
            <a:r>
              <a:rPr lang="fr-FR" sz="1600" dirty="0" err="1">
                <a:solidFill>
                  <a:srgbClr val="002060"/>
                </a:solidFill>
              </a:rPr>
              <a:t>privates</a:t>
            </a:r>
            <a:r>
              <a:rPr lang="fr-FR" sz="1600" dirty="0">
                <a:solidFill>
                  <a:srgbClr val="002060"/>
                </a:solidFill>
              </a:rPr>
              <a:t> structures </a:t>
            </a:r>
            <a:r>
              <a:rPr lang="fr-FR" sz="1600" dirty="0" err="1">
                <a:solidFill>
                  <a:srgbClr val="002060"/>
                </a:solidFill>
              </a:rPr>
              <a:t>such</a:t>
            </a:r>
            <a:r>
              <a:rPr lang="fr-FR" sz="1600" dirty="0">
                <a:solidFill>
                  <a:srgbClr val="002060"/>
                </a:solidFill>
              </a:rPr>
              <a:t> as territorial </a:t>
            </a:r>
            <a:r>
              <a:rPr lang="fr-FR" sz="1600" dirty="0" err="1">
                <a:solidFill>
                  <a:srgbClr val="002060"/>
                </a:solidFill>
              </a:rPr>
              <a:t>authorities</a:t>
            </a:r>
            <a:r>
              <a:rPr lang="fr-FR" sz="1600" dirty="0">
                <a:solidFill>
                  <a:srgbClr val="002060"/>
                </a:solidFill>
              </a:rPr>
              <a:t>, </a:t>
            </a:r>
            <a:r>
              <a:rPr lang="fr-FR" sz="1600" dirty="0" err="1">
                <a:solidFill>
                  <a:srgbClr val="002060"/>
                </a:solidFill>
              </a:rPr>
              <a:t>regional</a:t>
            </a:r>
            <a:r>
              <a:rPr lang="fr-FR" sz="1600" dirty="0">
                <a:solidFill>
                  <a:srgbClr val="002060"/>
                </a:solidFill>
              </a:rPr>
              <a:t> services, </a:t>
            </a:r>
            <a:r>
              <a:rPr lang="fr-FR" sz="1600" dirty="0" err="1">
                <a:solidFill>
                  <a:srgbClr val="002060"/>
                </a:solidFill>
              </a:rPr>
              <a:t>urban</a:t>
            </a:r>
            <a:r>
              <a:rPr lang="fr-FR" sz="1600" dirty="0">
                <a:solidFill>
                  <a:srgbClr val="002060"/>
                </a:solidFill>
              </a:rPr>
              <a:t> planning </a:t>
            </a:r>
            <a:r>
              <a:rPr lang="fr-FR" sz="1600" dirty="0" err="1">
                <a:solidFill>
                  <a:srgbClr val="002060"/>
                </a:solidFill>
              </a:rPr>
              <a:t>firms</a:t>
            </a:r>
            <a:r>
              <a:rPr lang="fr-FR" sz="1600" dirty="0">
                <a:solidFill>
                  <a:srgbClr val="002060"/>
                </a:solidFill>
              </a:rPr>
              <a:t>, </a:t>
            </a:r>
            <a:r>
              <a:rPr lang="fr-FR" sz="1600" dirty="0" err="1">
                <a:solidFill>
                  <a:srgbClr val="002060"/>
                </a:solidFill>
              </a:rPr>
              <a:t>urban</a:t>
            </a:r>
            <a:r>
              <a:rPr lang="fr-FR" sz="1600" dirty="0">
                <a:solidFill>
                  <a:srgbClr val="002060"/>
                </a:solidFill>
              </a:rPr>
              <a:t> planning </a:t>
            </a:r>
            <a:r>
              <a:rPr lang="fr-FR" sz="1600" dirty="0" err="1">
                <a:solidFill>
                  <a:srgbClr val="002060"/>
                </a:solidFill>
              </a:rPr>
              <a:t>agencies</a:t>
            </a:r>
            <a:r>
              <a:rPr lang="fr-FR" sz="1600" dirty="0">
                <a:solidFill>
                  <a:srgbClr val="002060"/>
                </a:solidFill>
              </a:rPr>
              <a:t> or consulting </a:t>
            </a:r>
            <a:r>
              <a:rPr lang="fr-FR" sz="1600" dirty="0" err="1">
                <a:solidFill>
                  <a:srgbClr val="002060"/>
                </a:solidFill>
              </a:rPr>
              <a:t>firms</a:t>
            </a:r>
            <a:r>
              <a:rPr lang="fr-FR" sz="1600" dirty="0">
                <a:solidFill>
                  <a:srgbClr val="002060"/>
                </a:solidFill>
              </a:rPr>
              <a:t>. </a:t>
            </a:r>
            <a:endParaRPr dirty="0"/>
          </a:p>
          <a:p>
            <a:pPr marL="342900" lvl="0" indent="-342900" algn="just" rtl="0">
              <a:spcBef>
                <a:spcPts val="160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Char char="•"/>
            </a:pPr>
            <a:r>
              <a:rPr lang="fr-FR" sz="1600" dirty="0">
                <a:solidFill>
                  <a:srgbClr val="002060"/>
                </a:solidFill>
              </a:rPr>
              <a:t>Our </a:t>
            </a:r>
            <a:r>
              <a:rPr lang="fr-FR" sz="1600" dirty="0" err="1">
                <a:solidFill>
                  <a:srgbClr val="002060"/>
                </a:solidFill>
              </a:rPr>
              <a:t>Master’s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degree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also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offers</a:t>
            </a:r>
            <a:r>
              <a:rPr lang="fr-FR" sz="1600" dirty="0">
                <a:solidFill>
                  <a:srgbClr val="002060"/>
                </a:solidFill>
              </a:rPr>
              <a:t> the </a:t>
            </a:r>
            <a:r>
              <a:rPr lang="fr-FR" sz="1600" dirty="0" err="1">
                <a:solidFill>
                  <a:srgbClr val="002060"/>
                </a:solidFill>
              </a:rPr>
              <a:t>possibility</a:t>
            </a:r>
            <a:r>
              <a:rPr lang="fr-FR" sz="1600" dirty="0">
                <a:solidFill>
                  <a:srgbClr val="002060"/>
                </a:solidFill>
              </a:rPr>
              <a:t> to </a:t>
            </a:r>
            <a:r>
              <a:rPr lang="fr-FR" sz="1600" dirty="0" err="1">
                <a:solidFill>
                  <a:srgbClr val="002060"/>
                </a:solidFill>
              </a:rPr>
              <a:t>pursue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studies</a:t>
            </a:r>
            <a:r>
              <a:rPr lang="fr-FR" sz="1600" dirty="0">
                <a:solidFill>
                  <a:srgbClr val="002060"/>
                </a:solidFill>
              </a:rPr>
              <a:t> to </a:t>
            </a:r>
            <a:r>
              <a:rPr lang="fr-FR" sz="1600" dirty="0" err="1">
                <a:solidFill>
                  <a:srgbClr val="002060"/>
                </a:solidFill>
              </a:rPr>
              <a:t>get</a:t>
            </a:r>
            <a:r>
              <a:rPr lang="fr-FR" sz="1600" dirty="0">
                <a:solidFill>
                  <a:srgbClr val="002060"/>
                </a:solidFill>
              </a:rPr>
              <a:t> a </a:t>
            </a:r>
            <a:r>
              <a:rPr lang="fr-FR" sz="1600" b="1" dirty="0">
                <a:solidFill>
                  <a:schemeClr val="accent1">
                    <a:lumMod val="50000"/>
                  </a:schemeClr>
                </a:solidFill>
              </a:rPr>
              <a:t>PhD.</a:t>
            </a:r>
            <a:r>
              <a:rPr lang="fr-FR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lvl="0" indent="-342900" algn="l" rtl="0">
              <a:spcBef>
                <a:spcPts val="1120"/>
              </a:spcBef>
              <a:spcAft>
                <a:spcPts val="0"/>
              </a:spcAft>
              <a:buClr>
                <a:srgbClr val="7030A0"/>
              </a:buClr>
              <a:buSzPts val="1600"/>
              <a:buFont typeface="Arial"/>
              <a:buChar char="•"/>
            </a:pPr>
            <a:r>
              <a:rPr lang="fr-FR" sz="1600" b="1" dirty="0" err="1">
                <a:solidFill>
                  <a:schemeClr val="accent1">
                    <a:lumMod val="50000"/>
                  </a:schemeClr>
                </a:solidFill>
              </a:rPr>
              <a:t>Some</a:t>
            </a:r>
            <a:r>
              <a:rPr lang="fr-FR" sz="1600" b="1" dirty="0">
                <a:solidFill>
                  <a:schemeClr val="accent1">
                    <a:lumMod val="50000"/>
                  </a:schemeClr>
                </a:solidFill>
              </a:rPr>
              <a:t> jobs </a:t>
            </a:r>
            <a:r>
              <a:rPr lang="fr-FR" sz="1600" b="1" dirty="0" err="1">
                <a:solidFill>
                  <a:schemeClr val="accent1">
                    <a:lumMod val="50000"/>
                  </a:schemeClr>
                </a:solidFill>
              </a:rPr>
              <a:t>examples</a:t>
            </a:r>
            <a:r>
              <a:rPr lang="fr-FR" sz="1600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fr-FR" sz="1600" dirty="0"/>
              <a:t> </a:t>
            </a:r>
            <a:endParaRPr dirty="0"/>
          </a:p>
          <a:p>
            <a:pPr marL="0" lvl="0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fr-FR" sz="1600" dirty="0"/>
              <a:t>	- </a:t>
            </a:r>
            <a:r>
              <a:rPr lang="fr-FR" sz="1600" dirty="0" err="1">
                <a:solidFill>
                  <a:srgbClr val="002060"/>
                </a:solidFill>
              </a:rPr>
              <a:t>Environmental</a:t>
            </a:r>
            <a:r>
              <a:rPr lang="fr-FR" sz="1600" dirty="0">
                <a:solidFill>
                  <a:srgbClr val="002060"/>
                </a:solidFill>
              </a:rPr>
              <a:t>, </a:t>
            </a:r>
            <a:r>
              <a:rPr lang="fr-FR" sz="1600" dirty="0" err="1">
                <a:solidFill>
                  <a:srgbClr val="002060"/>
                </a:solidFill>
              </a:rPr>
              <a:t>Energy</a:t>
            </a:r>
            <a:r>
              <a:rPr lang="fr-FR" sz="1600" dirty="0">
                <a:solidFill>
                  <a:srgbClr val="002060"/>
                </a:solidFill>
              </a:rPr>
              <a:t>… </a:t>
            </a:r>
            <a:r>
              <a:rPr lang="fr-FR" sz="1600" dirty="0" err="1">
                <a:solidFill>
                  <a:srgbClr val="002060"/>
                </a:solidFill>
              </a:rPr>
              <a:t>operations</a:t>
            </a:r>
            <a:r>
              <a:rPr lang="fr-FR" sz="1600" dirty="0">
                <a:solidFill>
                  <a:srgbClr val="002060"/>
                </a:solidFill>
              </a:rPr>
              <a:t> Manager;</a:t>
            </a:r>
            <a:endParaRPr dirty="0"/>
          </a:p>
          <a:p>
            <a:pPr marL="0" lvl="0" indent="0" algn="l" rtl="0">
              <a:spcBef>
                <a:spcPts val="32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None/>
            </a:pPr>
            <a:r>
              <a:rPr lang="fr-FR" sz="1600" dirty="0">
                <a:solidFill>
                  <a:srgbClr val="002060"/>
                </a:solidFill>
              </a:rPr>
              <a:t>	- </a:t>
            </a:r>
            <a:r>
              <a:rPr lang="fr-FR" sz="1600" dirty="0" err="1">
                <a:solidFill>
                  <a:srgbClr val="002060"/>
                </a:solidFill>
              </a:rPr>
              <a:t>Operational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urban</a:t>
            </a:r>
            <a:r>
              <a:rPr lang="fr-FR" sz="1600" dirty="0">
                <a:solidFill>
                  <a:srgbClr val="002060"/>
                </a:solidFill>
              </a:rPr>
              <a:t> planning Project Manager;</a:t>
            </a:r>
            <a:endParaRPr dirty="0"/>
          </a:p>
          <a:p>
            <a:pPr marL="0" lvl="0" indent="0" algn="l" rtl="0">
              <a:spcBef>
                <a:spcPts val="32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None/>
            </a:pPr>
            <a:r>
              <a:rPr lang="fr-FR" sz="1600" dirty="0">
                <a:solidFill>
                  <a:srgbClr val="002060"/>
                </a:solidFill>
              </a:rPr>
              <a:t> 	- Territorial </a:t>
            </a:r>
            <a:r>
              <a:rPr lang="fr-FR" sz="1600" dirty="0" err="1">
                <a:solidFill>
                  <a:srgbClr val="002060"/>
                </a:solidFill>
              </a:rPr>
              <a:t>development</a:t>
            </a:r>
            <a:r>
              <a:rPr lang="fr-FR" sz="1600" dirty="0">
                <a:solidFill>
                  <a:srgbClr val="002060"/>
                </a:solidFill>
              </a:rPr>
              <a:t> Project Manager;</a:t>
            </a:r>
            <a:endParaRPr dirty="0"/>
          </a:p>
          <a:p>
            <a:pPr marL="0" lvl="0" indent="0" algn="l" rtl="0">
              <a:spcBef>
                <a:spcPts val="32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None/>
            </a:pPr>
            <a:r>
              <a:rPr lang="fr-FR" sz="1600" dirty="0">
                <a:solidFill>
                  <a:srgbClr val="002060"/>
                </a:solidFill>
              </a:rPr>
              <a:t>	- Real </a:t>
            </a:r>
            <a:r>
              <a:rPr lang="fr-FR" sz="1600" dirty="0" err="1">
                <a:solidFill>
                  <a:srgbClr val="002060"/>
                </a:solidFill>
              </a:rPr>
              <a:t>Estate</a:t>
            </a:r>
            <a:r>
              <a:rPr lang="fr-FR" sz="1600" dirty="0">
                <a:solidFill>
                  <a:srgbClr val="002060"/>
                </a:solidFill>
              </a:rPr>
              <a:t> Manager;</a:t>
            </a:r>
            <a:endParaRPr dirty="0"/>
          </a:p>
          <a:p>
            <a:pPr marL="0" lvl="0" indent="0" algn="l" rtl="0">
              <a:spcBef>
                <a:spcPts val="32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None/>
            </a:pPr>
            <a:r>
              <a:rPr lang="fr-FR" sz="1600" dirty="0">
                <a:solidFill>
                  <a:srgbClr val="002060"/>
                </a:solidFill>
              </a:rPr>
              <a:t>	- </a:t>
            </a:r>
            <a:r>
              <a:rPr lang="fr-FR" sz="1600" dirty="0" err="1">
                <a:solidFill>
                  <a:srgbClr val="002060"/>
                </a:solidFill>
              </a:rPr>
              <a:t>Market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Researcher</a:t>
            </a:r>
            <a:r>
              <a:rPr lang="fr-FR" sz="1600" dirty="0">
                <a:solidFill>
                  <a:srgbClr val="002060"/>
                </a:solidFill>
              </a:rPr>
              <a:t> in design offices.</a:t>
            </a:r>
            <a:endParaRPr sz="1600" dirty="0">
              <a:solidFill>
                <a:srgbClr val="002060"/>
              </a:solidFill>
            </a:endParaRPr>
          </a:p>
          <a:p>
            <a:pPr marL="342900" lvl="0" indent="-241300" algn="just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dirty="0"/>
          </a:p>
        </p:txBody>
      </p:sp>
      <p:pic>
        <p:nvPicPr>
          <p:cNvPr id="310" name="Google Shape;310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1601" y="5683154"/>
            <a:ext cx="1872208" cy="7713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81107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2"/>
          <p:cNvSpPr txBox="1">
            <a:spLocks noGrp="1"/>
          </p:cNvSpPr>
          <p:nvPr>
            <p:ph type="title"/>
          </p:nvPr>
        </p:nvSpPr>
        <p:spPr>
          <a:xfrm>
            <a:off x="539552" y="47667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b="1" dirty="0">
                <a:solidFill>
                  <a:srgbClr val="7030A0"/>
                </a:solidFill>
              </a:rPr>
              <a:t>			          </a:t>
            </a:r>
            <a:r>
              <a:rPr lang="fr-FR" sz="2800" b="1" dirty="0" err="1">
                <a:solidFill>
                  <a:schemeClr val="accent1">
                    <a:lumMod val="50000"/>
                  </a:schemeClr>
                </a:solidFill>
              </a:rPr>
              <a:t>Occupational</a:t>
            </a:r>
            <a:r>
              <a:rPr lang="fr-FR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b="1" dirty="0" err="1">
                <a:solidFill>
                  <a:schemeClr val="accent1">
                    <a:lumMod val="50000"/>
                  </a:schemeClr>
                </a:solidFill>
              </a:rPr>
              <a:t>integration</a:t>
            </a:r>
            <a:r>
              <a:rPr lang="fr-FR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br>
              <a:rPr lang="fr-FR" sz="2800" b="1" dirty="0">
                <a:solidFill>
                  <a:srgbClr val="002060"/>
                </a:solidFill>
              </a:rPr>
            </a:br>
            <a:r>
              <a:rPr lang="fr-FR" sz="2800" b="1" dirty="0" err="1">
                <a:solidFill>
                  <a:srgbClr val="002060"/>
                </a:solidFill>
              </a:rPr>
              <a:t>Master’s</a:t>
            </a:r>
            <a:r>
              <a:rPr lang="fr-FR" sz="2800" b="1" dirty="0">
                <a:solidFill>
                  <a:srgbClr val="002060"/>
                </a:solidFill>
              </a:rPr>
              <a:t> </a:t>
            </a:r>
            <a:r>
              <a:rPr lang="fr-FR" sz="2800" b="1" dirty="0" err="1">
                <a:solidFill>
                  <a:srgbClr val="002060"/>
                </a:solidFill>
              </a:rPr>
              <a:t>degree</a:t>
            </a:r>
            <a:r>
              <a:rPr lang="fr-FR" sz="2800" b="1" dirty="0">
                <a:solidFill>
                  <a:srgbClr val="002060"/>
                </a:solidFill>
              </a:rPr>
              <a:t> in </a:t>
            </a:r>
            <a:r>
              <a:rPr lang="fr-FR" sz="2800" b="1" dirty="0" err="1">
                <a:solidFill>
                  <a:srgbClr val="002060"/>
                </a:solidFill>
              </a:rPr>
              <a:t>Sustainable</a:t>
            </a:r>
            <a:r>
              <a:rPr lang="fr-FR" sz="2800" b="1" dirty="0">
                <a:solidFill>
                  <a:srgbClr val="002060"/>
                </a:solidFill>
              </a:rPr>
              <a:t> Urban Planning </a:t>
            </a:r>
            <a:endParaRPr sz="2800" dirty="0"/>
          </a:p>
        </p:txBody>
      </p:sp>
      <p:sp>
        <p:nvSpPr>
          <p:cNvPr id="316" name="Google Shape;316;p22"/>
          <p:cNvSpPr txBox="1">
            <a:spLocks noGrp="1"/>
          </p:cNvSpPr>
          <p:nvPr>
            <p:ph type="body" idx="1"/>
          </p:nvPr>
        </p:nvSpPr>
        <p:spPr>
          <a:xfrm>
            <a:off x="439300" y="198884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Char char="•"/>
            </a:pPr>
            <a:r>
              <a:rPr lang="fr-FR" sz="1600" dirty="0">
                <a:solidFill>
                  <a:srgbClr val="002060"/>
                </a:solidFill>
              </a:rPr>
              <a:t>80% of </a:t>
            </a:r>
            <a:r>
              <a:rPr lang="fr-FR" sz="1600" dirty="0" err="1">
                <a:solidFill>
                  <a:srgbClr val="002060"/>
                </a:solidFill>
              </a:rPr>
              <a:t>our</a:t>
            </a:r>
            <a:r>
              <a:rPr lang="fr-FR" sz="1600" dirty="0">
                <a:solidFill>
                  <a:srgbClr val="002060"/>
                </a:solidFill>
              </a:rPr>
              <a:t> students </a:t>
            </a:r>
            <a:r>
              <a:rPr lang="fr-FR" sz="1600" dirty="0" err="1">
                <a:solidFill>
                  <a:srgbClr val="002060"/>
                </a:solidFill>
              </a:rPr>
              <a:t>find</a:t>
            </a:r>
            <a:r>
              <a:rPr lang="fr-FR" sz="1600" dirty="0">
                <a:solidFill>
                  <a:srgbClr val="002060"/>
                </a:solidFill>
              </a:rPr>
              <a:t> a job </a:t>
            </a:r>
            <a:r>
              <a:rPr lang="fr-FR" sz="1600" dirty="0" err="1">
                <a:solidFill>
                  <a:srgbClr val="002060"/>
                </a:solidFill>
              </a:rPr>
              <a:t>within</a:t>
            </a:r>
            <a:r>
              <a:rPr lang="fr-FR" sz="1600" dirty="0">
                <a:solidFill>
                  <a:srgbClr val="002060"/>
                </a:solidFill>
              </a:rPr>
              <a:t> the 6 </a:t>
            </a:r>
            <a:r>
              <a:rPr lang="fr-FR" sz="1600" dirty="0" err="1">
                <a:solidFill>
                  <a:srgbClr val="002060"/>
                </a:solidFill>
              </a:rPr>
              <a:t>months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after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their</a:t>
            </a:r>
            <a:r>
              <a:rPr lang="fr-FR" sz="1600" dirty="0">
                <a:solidFill>
                  <a:srgbClr val="002060"/>
                </a:solidFill>
              </a:rPr>
              <a:t> graduation. </a:t>
            </a:r>
            <a:r>
              <a:rPr lang="fr-FR" sz="1600" dirty="0" err="1">
                <a:solidFill>
                  <a:srgbClr val="002060"/>
                </a:solidFill>
              </a:rPr>
              <a:t>Indeed</a:t>
            </a:r>
            <a:r>
              <a:rPr lang="fr-FR" sz="1600" dirty="0">
                <a:solidFill>
                  <a:srgbClr val="002060"/>
                </a:solidFill>
              </a:rPr>
              <a:t>, </a:t>
            </a:r>
            <a:r>
              <a:rPr lang="fr-FR" sz="1600" dirty="0" err="1">
                <a:solidFill>
                  <a:srgbClr val="002060"/>
                </a:solidFill>
              </a:rPr>
              <a:t>thanks</a:t>
            </a:r>
            <a:r>
              <a:rPr lang="fr-FR" sz="1600" dirty="0">
                <a:solidFill>
                  <a:srgbClr val="002060"/>
                </a:solidFill>
              </a:rPr>
              <a:t> to workshops and </a:t>
            </a:r>
            <a:r>
              <a:rPr lang="fr-FR" sz="1600" dirty="0" err="1">
                <a:solidFill>
                  <a:srgbClr val="002060"/>
                </a:solidFill>
              </a:rPr>
              <a:t>internships</a:t>
            </a:r>
            <a:r>
              <a:rPr lang="fr-FR" sz="1600" dirty="0">
                <a:solidFill>
                  <a:srgbClr val="002060"/>
                </a:solidFill>
              </a:rPr>
              <a:t>, </a:t>
            </a:r>
            <a:r>
              <a:rPr lang="fr-FR" sz="1600" dirty="0" err="1">
                <a:solidFill>
                  <a:srgbClr val="002060"/>
                </a:solidFill>
              </a:rPr>
              <a:t>they</a:t>
            </a:r>
            <a:r>
              <a:rPr lang="fr-FR" sz="1600" dirty="0">
                <a:solidFill>
                  <a:srgbClr val="002060"/>
                </a:solidFill>
              </a:rPr>
              <a:t> are </a:t>
            </a:r>
            <a:r>
              <a:rPr lang="fr-FR" sz="1600" dirty="0" err="1">
                <a:solidFill>
                  <a:srgbClr val="002060"/>
                </a:solidFill>
              </a:rPr>
              <a:t>ready</a:t>
            </a:r>
            <a:r>
              <a:rPr lang="fr-FR" sz="1600" dirty="0">
                <a:solidFill>
                  <a:srgbClr val="002060"/>
                </a:solidFill>
              </a:rPr>
              <a:t> to </a:t>
            </a:r>
            <a:r>
              <a:rPr lang="fr-FR" sz="1600" dirty="0" err="1">
                <a:solidFill>
                  <a:srgbClr val="002060"/>
                </a:solidFill>
              </a:rPr>
              <a:t>work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very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quickly</a:t>
            </a:r>
            <a:r>
              <a:rPr lang="fr-FR" sz="1600" dirty="0">
                <a:solidFill>
                  <a:srgbClr val="002060"/>
                </a:solidFill>
              </a:rPr>
              <a:t> and </a:t>
            </a:r>
            <a:r>
              <a:rPr lang="fr-FR" sz="1600" dirty="0" err="1">
                <a:solidFill>
                  <a:srgbClr val="002060"/>
                </a:solidFill>
              </a:rPr>
              <a:t>our</a:t>
            </a:r>
            <a:r>
              <a:rPr lang="fr-FR" sz="1600" dirty="0">
                <a:solidFill>
                  <a:srgbClr val="002060"/>
                </a:solidFill>
              </a:rPr>
              <a:t> training and </a:t>
            </a:r>
            <a:r>
              <a:rPr lang="fr-FR" sz="1600" dirty="0" err="1">
                <a:solidFill>
                  <a:srgbClr val="002060"/>
                </a:solidFill>
              </a:rPr>
              <a:t>degree</a:t>
            </a:r>
            <a:r>
              <a:rPr lang="fr-FR" sz="1600" dirty="0">
                <a:solidFill>
                  <a:srgbClr val="002060"/>
                </a:solidFill>
              </a:rPr>
              <a:t> have been </a:t>
            </a:r>
            <a:r>
              <a:rPr lang="fr-FR" sz="1600" dirty="0" err="1">
                <a:solidFill>
                  <a:srgbClr val="002060"/>
                </a:solidFill>
              </a:rPr>
              <a:t>well-known</a:t>
            </a:r>
            <a:r>
              <a:rPr lang="fr-FR" sz="1600" dirty="0">
                <a:solidFill>
                  <a:srgbClr val="002060"/>
                </a:solidFill>
              </a:rPr>
              <a:t> for about 50 </a:t>
            </a:r>
            <a:r>
              <a:rPr lang="fr-FR" sz="1600" dirty="0" err="1">
                <a:solidFill>
                  <a:srgbClr val="002060"/>
                </a:solidFill>
              </a:rPr>
              <a:t>years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among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urban</a:t>
            </a:r>
            <a:r>
              <a:rPr lang="fr-FR" sz="1600" dirty="0">
                <a:solidFill>
                  <a:srgbClr val="002060"/>
                </a:solidFill>
              </a:rPr>
              <a:t> planning </a:t>
            </a:r>
            <a:r>
              <a:rPr lang="fr-FR" sz="1600" dirty="0" err="1">
                <a:solidFill>
                  <a:srgbClr val="002060"/>
                </a:solidFill>
              </a:rPr>
              <a:t>professionals</a:t>
            </a:r>
            <a:r>
              <a:rPr lang="fr-FR" sz="1600" dirty="0">
                <a:solidFill>
                  <a:srgbClr val="002060"/>
                </a:solidFill>
              </a:rPr>
              <a:t>.</a:t>
            </a:r>
            <a:endParaRPr dirty="0"/>
          </a:p>
          <a:p>
            <a:pPr marL="342900" lvl="0" indent="-342900" algn="just" rtl="0">
              <a:lnSpc>
                <a:spcPct val="107000"/>
              </a:lnSpc>
              <a:spcBef>
                <a:spcPts val="112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Char char="•"/>
            </a:pPr>
            <a:r>
              <a:rPr lang="fr-FR" sz="1600" dirty="0">
                <a:solidFill>
                  <a:srgbClr val="002060"/>
                </a:solidFill>
              </a:rPr>
              <a:t>Our training program has been </a:t>
            </a:r>
            <a:r>
              <a:rPr lang="fr-FR" sz="1600" dirty="0" err="1">
                <a:solidFill>
                  <a:srgbClr val="002060"/>
                </a:solidFill>
              </a:rPr>
              <a:t>certified</a:t>
            </a:r>
            <a:r>
              <a:rPr lang="fr-FR" sz="1600" dirty="0">
                <a:solidFill>
                  <a:srgbClr val="002060"/>
                </a:solidFill>
              </a:rPr>
              <a:t> by:</a:t>
            </a:r>
            <a:endParaRPr dirty="0"/>
          </a:p>
          <a:p>
            <a:pPr marL="0" lvl="0" indent="0" algn="just" rtl="0">
              <a:lnSpc>
                <a:spcPct val="107000"/>
              </a:lnSpc>
              <a:spcBef>
                <a:spcPts val="1120"/>
              </a:spcBef>
              <a:spcAft>
                <a:spcPts val="0"/>
              </a:spcAft>
              <a:buClr>
                <a:srgbClr val="7030A0"/>
              </a:buClr>
              <a:buSzPts val="1600"/>
              <a:buFont typeface="Arial"/>
              <a:buNone/>
            </a:pPr>
            <a:r>
              <a:rPr lang="fr-FR" sz="1600" b="1" dirty="0">
                <a:solidFill>
                  <a:srgbClr val="7030A0"/>
                </a:solidFill>
              </a:rPr>
              <a:t>	</a:t>
            </a:r>
            <a:r>
              <a:rPr lang="fr-FR" sz="1600" b="1" dirty="0">
                <a:solidFill>
                  <a:schemeClr val="accent1">
                    <a:lumMod val="50000"/>
                  </a:schemeClr>
                </a:solidFill>
              </a:rPr>
              <a:t>- APERAU</a:t>
            </a:r>
            <a:r>
              <a:rPr lang="fr-FR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1600" dirty="0"/>
              <a:t>(</a:t>
            </a:r>
            <a:r>
              <a:rPr lang="fr-FR" sz="1600" dirty="0">
                <a:solidFill>
                  <a:srgbClr val="002060"/>
                </a:solidFill>
              </a:rPr>
              <a:t>Association for the Promotion of </a:t>
            </a:r>
            <a:r>
              <a:rPr lang="fr-FR" sz="1600" dirty="0" err="1">
                <a:solidFill>
                  <a:srgbClr val="002060"/>
                </a:solidFill>
              </a:rPr>
              <a:t>Research</a:t>
            </a:r>
            <a:r>
              <a:rPr lang="fr-FR" sz="1600" dirty="0">
                <a:solidFill>
                  <a:srgbClr val="002060"/>
                </a:solidFill>
              </a:rPr>
              <a:t> and </a:t>
            </a:r>
            <a:r>
              <a:rPr lang="fr-FR" sz="1600" dirty="0" err="1">
                <a:solidFill>
                  <a:srgbClr val="002060"/>
                </a:solidFill>
              </a:rPr>
              <a:t>Studies</a:t>
            </a:r>
            <a:r>
              <a:rPr lang="fr-FR" sz="1600" dirty="0">
                <a:solidFill>
                  <a:srgbClr val="002060"/>
                </a:solidFill>
              </a:rPr>
              <a:t> in Urban Planning);</a:t>
            </a:r>
            <a:endParaRPr dirty="0"/>
          </a:p>
          <a:p>
            <a:pPr marL="0" lvl="0" indent="0" algn="just" rtl="0">
              <a:lnSpc>
                <a:spcPct val="107000"/>
              </a:lnSpc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fr-FR" sz="1600" dirty="0"/>
              <a:t>	</a:t>
            </a:r>
            <a:r>
              <a:rPr lang="fr-FR" sz="1600" b="1" dirty="0">
                <a:solidFill>
                  <a:schemeClr val="accent1">
                    <a:lumMod val="50000"/>
                  </a:schemeClr>
                </a:solidFill>
              </a:rPr>
              <a:t>- OPQU </a:t>
            </a:r>
            <a:r>
              <a:rPr lang="fr-FR" sz="1600" dirty="0">
                <a:solidFill>
                  <a:srgbClr val="002060"/>
                </a:solidFill>
              </a:rPr>
              <a:t>(Professional Office of Urban </a:t>
            </a:r>
            <a:r>
              <a:rPr lang="fr-FR" sz="1600" dirty="0" err="1">
                <a:solidFill>
                  <a:srgbClr val="002060"/>
                </a:solidFill>
              </a:rPr>
              <a:t>Planners</a:t>
            </a:r>
            <a:r>
              <a:rPr lang="fr-FR" sz="1600" dirty="0">
                <a:solidFill>
                  <a:srgbClr val="002060"/>
                </a:solidFill>
              </a:rPr>
              <a:t> Qualification);</a:t>
            </a:r>
            <a:endParaRPr dirty="0"/>
          </a:p>
          <a:p>
            <a:pPr marL="0" lvl="0" indent="0" algn="just" rtl="0">
              <a:lnSpc>
                <a:spcPct val="107000"/>
              </a:lnSpc>
              <a:spcBef>
                <a:spcPts val="1120"/>
              </a:spcBef>
              <a:spcAft>
                <a:spcPts val="0"/>
              </a:spcAft>
              <a:buClr>
                <a:srgbClr val="7030A0"/>
              </a:buClr>
              <a:buSzPts val="1600"/>
              <a:buFont typeface="Arial"/>
              <a:buNone/>
            </a:pPr>
            <a:r>
              <a:rPr lang="fr-FR" sz="1600" b="1" dirty="0">
                <a:solidFill>
                  <a:srgbClr val="7030A0"/>
                </a:solidFill>
              </a:rPr>
              <a:t>	</a:t>
            </a:r>
            <a:r>
              <a:rPr lang="fr-FR" sz="1600" b="1" dirty="0">
                <a:solidFill>
                  <a:schemeClr val="accent1">
                    <a:lumMod val="50000"/>
                  </a:schemeClr>
                </a:solidFill>
              </a:rPr>
              <a:t>- AESOP</a:t>
            </a:r>
            <a:r>
              <a:rPr lang="fr-FR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1600" dirty="0">
                <a:solidFill>
                  <a:srgbClr val="002060"/>
                </a:solidFill>
              </a:rPr>
              <a:t>(Association of </a:t>
            </a:r>
            <a:r>
              <a:rPr lang="fr-FR" sz="1600" dirty="0" err="1">
                <a:solidFill>
                  <a:srgbClr val="002060"/>
                </a:solidFill>
              </a:rPr>
              <a:t>European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r>
              <a:rPr lang="fr-FR" sz="1600" dirty="0" err="1">
                <a:solidFill>
                  <a:srgbClr val="002060"/>
                </a:solidFill>
              </a:rPr>
              <a:t>Schools</a:t>
            </a:r>
            <a:r>
              <a:rPr lang="fr-FR" sz="1600" dirty="0">
                <a:solidFill>
                  <a:srgbClr val="002060"/>
                </a:solidFill>
              </a:rPr>
              <a:t> of Planning). </a:t>
            </a:r>
            <a:endParaRPr dirty="0"/>
          </a:p>
        </p:txBody>
      </p:sp>
      <p:pic>
        <p:nvPicPr>
          <p:cNvPr id="317" name="Google Shape;317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5576" y="5865578"/>
            <a:ext cx="1575819" cy="6492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83676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fr-FR"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fr-FR"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	     </a:t>
            </a:r>
            <a:r>
              <a:rPr lang="fr-FR" sz="3200" b="1">
                <a:solidFill>
                  <a:srgbClr val="002060"/>
                </a:solidFill>
              </a:rPr>
              <a:t>In-company training program</a:t>
            </a:r>
            <a:endParaRPr sz="3200" b="1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000"/>
              <a:buFont typeface="Arial"/>
              <a:buNone/>
            </a:pPr>
            <a:r>
              <a:rPr lang="fr-FR" sz="1800" b="1" dirty="0">
                <a:solidFill>
                  <a:schemeClr val="accent1">
                    <a:lumMod val="50000"/>
                  </a:schemeClr>
                </a:solidFill>
              </a:rPr>
              <a:t>More </a:t>
            </a:r>
            <a:r>
              <a:rPr lang="fr-FR" sz="1800" b="1" dirty="0" err="1">
                <a:solidFill>
                  <a:schemeClr val="accent1">
                    <a:lumMod val="50000"/>
                  </a:schemeClr>
                </a:solidFill>
              </a:rPr>
              <a:t>than</a:t>
            </a:r>
            <a:r>
              <a:rPr lang="fr-FR" sz="1800" b="1" dirty="0">
                <a:solidFill>
                  <a:schemeClr val="accent1">
                    <a:lumMod val="50000"/>
                  </a:schemeClr>
                </a:solidFill>
              </a:rPr>
              <a:t> 20 programs </a:t>
            </a:r>
            <a:r>
              <a:rPr lang="fr-FR" sz="1800" b="1" dirty="0" err="1">
                <a:solidFill>
                  <a:schemeClr val="accent1">
                    <a:lumMod val="50000"/>
                  </a:schemeClr>
                </a:solidFill>
              </a:rPr>
              <a:t>intended</a:t>
            </a:r>
            <a:r>
              <a:rPr lang="fr-FR" sz="1800" b="1" dirty="0">
                <a:solidFill>
                  <a:schemeClr val="accent1">
                    <a:lumMod val="50000"/>
                  </a:schemeClr>
                </a:solidFill>
              </a:rPr>
              <a:t> for </a:t>
            </a:r>
            <a:r>
              <a:rPr lang="fr-FR" sz="1800" b="1" dirty="0" err="1">
                <a:solidFill>
                  <a:schemeClr val="accent1">
                    <a:lumMod val="50000"/>
                  </a:schemeClr>
                </a:solidFill>
              </a:rPr>
              <a:t>industrialists</a:t>
            </a:r>
            <a:r>
              <a:rPr lang="fr-FR" sz="1800" b="1" dirty="0">
                <a:solidFill>
                  <a:schemeClr val="accent1">
                    <a:lumMod val="50000"/>
                  </a:schemeClr>
                </a:solidFill>
              </a:rPr>
              <a:t> - 1 </a:t>
            </a:r>
            <a:r>
              <a:rPr lang="fr-FR" sz="1800" b="1" dirty="0" err="1">
                <a:solidFill>
                  <a:schemeClr val="accent1">
                    <a:lumMod val="50000"/>
                  </a:schemeClr>
                </a:solidFill>
              </a:rPr>
              <a:t>day</a:t>
            </a:r>
            <a:r>
              <a:rPr lang="fr-FR" sz="1800" b="1" dirty="0">
                <a:solidFill>
                  <a:schemeClr val="accent1">
                    <a:lumMod val="50000"/>
                  </a:schemeClr>
                </a:solidFill>
              </a:rPr>
              <a:t> to </a:t>
            </a:r>
            <a:r>
              <a:rPr lang="fr-FR" sz="1800" b="1" dirty="0" err="1">
                <a:solidFill>
                  <a:schemeClr val="accent1">
                    <a:lumMod val="50000"/>
                  </a:schemeClr>
                </a:solidFill>
              </a:rPr>
              <a:t>several</a:t>
            </a:r>
            <a:r>
              <a:rPr lang="fr-FR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1800" b="1" dirty="0" err="1">
                <a:solidFill>
                  <a:schemeClr val="accent1">
                    <a:lumMod val="50000"/>
                  </a:schemeClr>
                </a:solidFill>
              </a:rPr>
              <a:t>days</a:t>
            </a:r>
            <a:r>
              <a:rPr lang="fr-FR" sz="1800" b="1" dirty="0">
                <a:solidFill>
                  <a:schemeClr val="accent1">
                    <a:lumMod val="50000"/>
                  </a:schemeClr>
                </a:solidFill>
              </a:rPr>
              <a:t>/</a:t>
            </a:r>
            <a:r>
              <a:rPr lang="fr-FR" sz="1800" b="1" dirty="0" err="1">
                <a:solidFill>
                  <a:schemeClr val="accent1">
                    <a:lumMod val="50000"/>
                  </a:schemeClr>
                </a:solidFill>
              </a:rPr>
              <a:t>weeks</a:t>
            </a:r>
            <a:r>
              <a:rPr lang="fr-FR" sz="1800" b="1" dirty="0">
                <a:solidFill>
                  <a:schemeClr val="accent1">
                    <a:lumMod val="50000"/>
                  </a:schemeClr>
                </a:solidFill>
              </a:rPr>
              <a:t> courses:</a:t>
            </a:r>
            <a:endParaRPr sz="1800" dirty="0">
              <a:solidFill>
                <a:schemeClr val="accent1">
                  <a:lumMod val="50000"/>
                </a:schemeClr>
              </a:solidFill>
            </a:endParaRPr>
          </a:p>
          <a:p>
            <a:pPr marL="0" marR="0" lvl="0" indent="0" algn="l" rtl="0">
              <a:spcBef>
                <a:spcPts val="240"/>
              </a:spcBef>
              <a:spcAft>
                <a:spcPts val="0"/>
              </a:spcAft>
              <a:buClr>
                <a:srgbClr val="7030A0"/>
              </a:buClr>
              <a:buSzPts val="1200"/>
              <a:buFont typeface="Arial"/>
              <a:buNone/>
            </a:pPr>
            <a:r>
              <a:rPr lang="fr-FR" sz="1200" b="0" i="0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fr-FR" sz="1200" i="1" dirty="0">
                <a:solidFill>
                  <a:srgbClr val="002060"/>
                </a:solidFill>
              </a:rPr>
              <a:t>Packaging introduction</a:t>
            </a:r>
            <a:r>
              <a:rPr lang="fr-FR" sz="1200" b="0" i="1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fr-FR" sz="1200" i="1" dirty="0">
                <a:solidFill>
                  <a:srgbClr val="002060"/>
                </a:solidFill>
              </a:rPr>
              <a:t>book of </a:t>
            </a:r>
            <a:r>
              <a:rPr lang="fr-FR" sz="1200" i="1" dirty="0" err="1">
                <a:solidFill>
                  <a:srgbClr val="002060"/>
                </a:solidFill>
              </a:rPr>
              <a:t>specification</a:t>
            </a:r>
            <a:r>
              <a:rPr lang="fr-FR" sz="1200" b="0" i="1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 dirty="0"/>
          </a:p>
          <a:p>
            <a:pPr marL="0" marR="0" lvl="0" indent="0" algn="l" rtl="0">
              <a:spcBef>
                <a:spcPts val="24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Arial"/>
              <a:buNone/>
            </a:pPr>
            <a:r>
              <a:rPr lang="fr-FR" sz="1200" b="0" i="1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Pac</a:t>
            </a:r>
            <a:r>
              <a:rPr lang="fr-FR" sz="1200" i="1" dirty="0">
                <a:solidFill>
                  <a:srgbClr val="002060"/>
                </a:solidFill>
              </a:rPr>
              <a:t>kaging certification and qualification </a:t>
            </a:r>
            <a:r>
              <a:rPr lang="fr-FR" sz="1200" i="1" dirty="0" err="1">
                <a:solidFill>
                  <a:srgbClr val="002060"/>
                </a:solidFill>
              </a:rPr>
              <a:t>protocol</a:t>
            </a:r>
            <a:r>
              <a:rPr lang="fr-FR" sz="1200" b="0" i="1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 dirty="0"/>
          </a:p>
          <a:p>
            <a:pPr marL="0" marR="0" lvl="0" indent="0" algn="l" rtl="0">
              <a:spcBef>
                <a:spcPts val="24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Arial"/>
              <a:buNone/>
            </a:pPr>
            <a:r>
              <a:rPr lang="fr-FR" sz="1200" b="0" i="1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fr-FR" sz="1200" b="0" i="1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Materials</a:t>
            </a:r>
            <a:r>
              <a:rPr lang="fr-FR" sz="1200" b="0" i="1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fr-FR" sz="1200" b="0" i="1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wood-pa</a:t>
            </a:r>
            <a:r>
              <a:rPr lang="fr-FR" sz="1200" i="1" dirty="0" err="1">
                <a:solidFill>
                  <a:srgbClr val="002060"/>
                </a:solidFill>
              </a:rPr>
              <a:t>per-cardboard</a:t>
            </a:r>
            <a:r>
              <a:rPr lang="fr-FR" sz="1200" i="1" dirty="0">
                <a:solidFill>
                  <a:srgbClr val="002060"/>
                </a:solidFill>
              </a:rPr>
              <a:t>), </a:t>
            </a:r>
            <a:r>
              <a:rPr lang="fr-FR" sz="1200" i="1" dirty="0" err="1">
                <a:solidFill>
                  <a:srgbClr val="002060"/>
                </a:solidFill>
              </a:rPr>
              <a:t>industrial</a:t>
            </a:r>
            <a:r>
              <a:rPr lang="fr-FR" sz="1200" i="1" dirty="0">
                <a:solidFill>
                  <a:srgbClr val="002060"/>
                </a:solidFill>
              </a:rPr>
              <a:t> design, </a:t>
            </a:r>
            <a:r>
              <a:rPr lang="fr-FR" sz="1200" i="1" dirty="0" err="1">
                <a:solidFill>
                  <a:srgbClr val="002060"/>
                </a:solidFill>
              </a:rPr>
              <a:t>metal</a:t>
            </a:r>
            <a:r>
              <a:rPr lang="fr-FR" sz="1200" i="1" dirty="0">
                <a:solidFill>
                  <a:srgbClr val="002060"/>
                </a:solidFill>
              </a:rPr>
              <a:t> </a:t>
            </a:r>
            <a:r>
              <a:rPr lang="fr-FR" sz="1200" i="1" dirty="0" err="1">
                <a:solidFill>
                  <a:srgbClr val="002060"/>
                </a:solidFill>
              </a:rPr>
              <a:t>materials</a:t>
            </a:r>
            <a:r>
              <a:rPr lang="fr-FR" sz="1200" i="1" dirty="0">
                <a:solidFill>
                  <a:srgbClr val="002060"/>
                </a:solidFill>
              </a:rPr>
              <a:t>,</a:t>
            </a:r>
            <a:r>
              <a:rPr lang="fr-FR" sz="1200" b="0" i="1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0" marR="0" lvl="0" indent="0" algn="l" rtl="0">
              <a:spcBef>
                <a:spcPts val="24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Arial"/>
              <a:buNone/>
            </a:pPr>
            <a:r>
              <a:rPr lang="fr-FR" sz="1200" b="0" i="1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	Corr</a:t>
            </a:r>
            <a:r>
              <a:rPr lang="fr-FR" sz="1200" i="1" dirty="0">
                <a:solidFill>
                  <a:srgbClr val="002060"/>
                </a:solidFill>
              </a:rPr>
              <a:t>osion and </a:t>
            </a:r>
            <a:r>
              <a:rPr lang="fr-FR" sz="1200" i="1" dirty="0" err="1">
                <a:solidFill>
                  <a:srgbClr val="002060"/>
                </a:solidFill>
              </a:rPr>
              <a:t>metal</a:t>
            </a:r>
            <a:r>
              <a:rPr lang="fr-FR" sz="1200" i="1" dirty="0">
                <a:solidFill>
                  <a:srgbClr val="002060"/>
                </a:solidFill>
              </a:rPr>
              <a:t> protection, plastic </a:t>
            </a:r>
            <a:r>
              <a:rPr lang="fr-FR" sz="1200" i="1" dirty="0" err="1">
                <a:solidFill>
                  <a:srgbClr val="002060"/>
                </a:solidFill>
              </a:rPr>
              <a:t>materials</a:t>
            </a:r>
            <a:r>
              <a:rPr lang="fr-FR" sz="1200" i="1" dirty="0">
                <a:solidFill>
                  <a:srgbClr val="002060"/>
                </a:solidFill>
              </a:rPr>
              <a:t>, interactions</a:t>
            </a:r>
            <a:r>
              <a:rPr lang="fr-FR" sz="1200" b="0" i="1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 dirty="0"/>
          </a:p>
          <a:p>
            <a:pPr marL="0" marR="0" lvl="0" indent="0" algn="l" rtl="0">
              <a:spcBef>
                <a:spcPts val="24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Arial"/>
              <a:buNone/>
            </a:pPr>
            <a:r>
              <a:rPr lang="fr-FR" sz="1200" b="0" i="1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fr-FR" sz="1200" i="1" dirty="0">
                <a:solidFill>
                  <a:srgbClr val="002060"/>
                </a:solidFill>
              </a:rPr>
              <a:t>Glues and </a:t>
            </a:r>
            <a:r>
              <a:rPr lang="fr-FR" sz="1200" i="1" dirty="0" err="1">
                <a:solidFill>
                  <a:srgbClr val="002060"/>
                </a:solidFill>
              </a:rPr>
              <a:t>adhesives</a:t>
            </a:r>
            <a:r>
              <a:rPr lang="fr-FR" sz="1200" b="0" i="1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, pri</a:t>
            </a:r>
            <a:r>
              <a:rPr lang="fr-FR" sz="1200" i="1" dirty="0">
                <a:solidFill>
                  <a:srgbClr val="002060"/>
                </a:solidFill>
              </a:rPr>
              <a:t>nting techniques - </a:t>
            </a:r>
            <a:r>
              <a:rPr lang="fr-FR" sz="1200" i="1" dirty="0" err="1">
                <a:solidFill>
                  <a:srgbClr val="002060"/>
                </a:solidFill>
              </a:rPr>
              <a:t>colorimetry</a:t>
            </a:r>
            <a:r>
              <a:rPr lang="fr-FR" sz="1200" b="0" i="1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endParaRPr dirty="0"/>
          </a:p>
          <a:p>
            <a:pPr marL="0" marR="0" lvl="0" indent="0" algn="l" rtl="0">
              <a:spcBef>
                <a:spcPts val="24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Arial"/>
              <a:buNone/>
            </a:pPr>
            <a:r>
              <a:rPr lang="fr-FR" sz="1200" b="0" i="1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	Pla</a:t>
            </a:r>
            <a:r>
              <a:rPr lang="fr-FR" sz="1200" i="1" dirty="0">
                <a:solidFill>
                  <a:srgbClr val="002060"/>
                </a:solidFill>
              </a:rPr>
              <a:t>stic packaging </a:t>
            </a:r>
            <a:r>
              <a:rPr lang="fr-FR" sz="1200" i="1" dirty="0" err="1">
                <a:solidFill>
                  <a:srgbClr val="002060"/>
                </a:solidFill>
              </a:rPr>
              <a:t>recycling</a:t>
            </a:r>
            <a:r>
              <a:rPr lang="fr-FR" sz="1200" i="1" dirty="0">
                <a:solidFill>
                  <a:srgbClr val="002060"/>
                </a:solidFill>
              </a:rPr>
              <a:t> and the </a:t>
            </a:r>
            <a:r>
              <a:rPr lang="fr-FR" sz="1200" i="1" dirty="0" err="1">
                <a:solidFill>
                  <a:srgbClr val="002060"/>
                </a:solidFill>
              </a:rPr>
              <a:t>environment</a:t>
            </a:r>
            <a:r>
              <a:rPr lang="fr-FR" sz="1200" i="1" dirty="0">
                <a:solidFill>
                  <a:srgbClr val="002060"/>
                </a:solidFill>
              </a:rPr>
              <a:t>,</a:t>
            </a:r>
            <a:r>
              <a:rPr lang="fr-FR" sz="1200" b="0" i="1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0" marR="0" lvl="0" indent="0" algn="l" rtl="0">
              <a:spcBef>
                <a:spcPts val="24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Arial"/>
              <a:buNone/>
            </a:pPr>
            <a:r>
              <a:rPr lang="fr-FR" sz="1200" b="0" i="1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Design</a:t>
            </a:r>
            <a:r>
              <a:rPr lang="fr-FR" sz="1200" i="1" dirty="0">
                <a:solidFill>
                  <a:srgbClr val="002060"/>
                </a:solidFill>
              </a:rPr>
              <a:t>: the visible face of packaging</a:t>
            </a:r>
            <a:endParaRPr sz="1200" i="1" dirty="0">
              <a:solidFill>
                <a:srgbClr val="002060"/>
              </a:solidFill>
            </a:endParaRPr>
          </a:p>
          <a:p>
            <a:pPr marL="0" marR="0" lvl="0" indent="0" algn="l" rtl="0">
              <a:spcBef>
                <a:spcPts val="24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Arial"/>
              <a:buNone/>
            </a:pPr>
            <a:r>
              <a:rPr lang="fr-FR" sz="1200" b="0" i="1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fr-FR" sz="1200" b="0" i="1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Biosour</a:t>
            </a:r>
            <a:r>
              <a:rPr lang="fr-FR" sz="1200" i="1" dirty="0" err="1">
                <a:solidFill>
                  <a:srgbClr val="002060"/>
                </a:solidFill>
              </a:rPr>
              <a:t>ced</a:t>
            </a:r>
            <a:r>
              <a:rPr lang="fr-FR" sz="1200" i="1" dirty="0">
                <a:solidFill>
                  <a:srgbClr val="002060"/>
                </a:solidFill>
              </a:rPr>
              <a:t> and </a:t>
            </a:r>
            <a:r>
              <a:rPr lang="fr-FR" sz="1200" i="1" dirty="0" err="1">
                <a:solidFill>
                  <a:srgbClr val="002060"/>
                </a:solidFill>
              </a:rPr>
              <a:t>biodegradable</a:t>
            </a:r>
            <a:r>
              <a:rPr lang="fr-FR" sz="1200" i="1" dirty="0">
                <a:solidFill>
                  <a:srgbClr val="002060"/>
                </a:solidFill>
              </a:rPr>
              <a:t> plastic </a:t>
            </a:r>
            <a:r>
              <a:rPr lang="fr-FR" sz="1200" i="1" dirty="0" err="1">
                <a:solidFill>
                  <a:srgbClr val="002060"/>
                </a:solidFill>
              </a:rPr>
              <a:t>materials</a:t>
            </a:r>
            <a:r>
              <a:rPr lang="fr-FR" sz="1200" b="0" i="1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 dirty="0"/>
          </a:p>
          <a:p>
            <a:pPr marL="0" marR="0" lvl="0" indent="0" algn="l" rtl="0">
              <a:spcBef>
                <a:spcPts val="24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Arial"/>
              <a:buNone/>
            </a:pPr>
            <a:r>
              <a:rPr lang="fr-FR" sz="1200" b="0" i="1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Smart</a:t>
            </a:r>
            <a:r>
              <a:rPr lang="fr-FR" sz="1200" i="1" dirty="0">
                <a:solidFill>
                  <a:srgbClr val="002060"/>
                </a:solidFill>
              </a:rPr>
              <a:t> packaging, techniques and machines, </a:t>
            </a:r>
            <a:r>
              <a:rPr lang="fr-FR" sz="1200" i="1" dirty="0" err="1">
                <a:solidFill>
                  <a:srgbClr val="002060"/>
                </a:solidFill>
              </a:rPr>
              <a:t>barcodes</a:t>
            </a:r>
            <a:endParaRPr dirty="0"/>
          </a:p>
          <a:p>
            <a:pPr marL="0" marR="0" lvl="0" indent="0" algn="l" rtl="0">
              <a:spcBef>
                <a:spcPts val="24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Arial"/>
              <a:buNone/>
            </a:pPr>
            <a:r>
              <a:rPr lang="fr-FR" sz="1200" b="0" i="1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fr-FR" sz="1200" b="0" i="1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Ener</a:t>
            </a:r>
            <a:r>
              <a:rPr lang="fr-FR" sz="1200" i="1" dirty="0" err="1">
                <a:solidFill>
                  <a:srgbClr val="002060"/>
                </a:solidFill>
              </a:rPr>
              <a:t>gy</a:t>
            </a:r>
            <a:r>
              <a:rPr lang="fr-FR" sz="1200" i="1" dirty="0">
                <a:solidFill>
                  <a:srgbClr val="002060"/>
                </a:solidFill>
              </a:rPr>
              <a:t> and </a:t>
            </a:r>
            <a:r>
              <a:rPr lang="fr-FR" sz="1200" i="1" dirty="0" err="1">
                <a:solidFill>
                  <a:srgbClr val="002060"/>
                </a:solidFill>
              </a:rPr>
              <a:t>Thermography</a:t>
            </a:r>
            <a:r>
              <a:rPr lang="fr-FR" sz="1200" i="1" dirty="0">
                <a:solidFill>
                  <a:srgbClr val="002060"/>
                </a:solidFill>
              </a:rPr>
              <a:t>, </a:t>
            </a:r>
            <a:r>
              <a:rPr lang="fr-FR" sz="1200" i="1" dirty="0" err="1">
                <a:solidFill>
                  <a:srgbClr val="002060"/>
                </a:solidFill>
              </a:rPr>
              <a:t>Metrology</a:t>
            </a:r>
            <a:r>
              <a:rPr lang="fr-FR" sz="1200" i="1" dirty="0">
                <a:solidFill>
                  <a:srgbClr val="002060"/>
                </a:solidFill>
              </a:rPr>
              <a:t>...</a:t>
            </a:r>
            <a:endParaRPr dirty="0"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000"/>
              <a:buFont typeface="Arial"/>
              <a:buNone/>
            </a:pPr>
            <a:r>
              <a:rPr lang="fr-FR" sz="2000" b="0" i="0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fr-FR" sz="2000" dirty="0" err="1">
                <a:solidFill>
                  <a:srgbClr val="002060"/>
                </a:solidFill>
              </a:rPr>
              <a:t>Contracted</a:t>
            </a:r>
            <a:r>
              <a:rPr lang="fr-FR" sz="2000" dirty="0">
                <a:solidFill>
                  <a:srgbClr val="002060"/>
                </a:solidFill>
              </a:rPr>
              <a:t> and </a:t>
            </a:r>
            <a:r>
              <a:rPr lang="fr-FR" sz="2000" b="1" dirty="0" err="1">
                <a:solidFill>
                  <a:srgbClr val="002060"/>
                </a:solidFill>
              </a:rPr>
              <a:t>customizable</a:t>
            </a:r>
            <a:r>
              <a:rPr lang="fr-FR" sz="2000" dirty="0">
                <a:solidFill>
                  <a:srgbClr val="002060"/>
                </a:solidFill>
              </a:rPr>
              <a:t> programs</a:t>
            </a:r>
            <a:endParaRPr dirty="0"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None/>
            </a:pP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fr-FR" sz="2000" b="0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From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2000" b="0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Se</a:t>
            </a:r>
            <a:r>
              <a:rPr lang="fr-FR" sz="2000" dirty="0" err="1">
                <a:solidFill>
                  <a:srgbClr val="002060"/>
                </a:solidFill>
              </a:rPr>
              <a:t>ptember</a:t>
            </a:r>
            <a:r>
              <a:rPr lang="fr-FR" sz="2000" dirty="0">
                <a:solidFill>
                  <a:srgbClr val="002060"/>
                </a:solidFill>
              </a:rPr>
              <a:t> to July.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None/>
            </a:pP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fr-FR" sz="2000" dirty="0" err="1">
                <a:solidFill>
                  <a:srgbClr val="002060"/>
                </a:solidFill>
              </a:rPr>
              <a:t>Estimate</a:t>
            </a:r>
            <a:r>
              <a:rPr lang="fr-FR" sz="2000" dirty="0">
                <a:solidFill>
                  <a:srgbClr val="002060"/>
                </a:solidFill>
              </a:rPr>
              <a:t> on </a:t>
            </a:r>
            <a:r>
              <a:rPr lang="fr-FR" sz="2000" dirty="0" err="1">
                <a:solidFill>
                  <a:srgbClr val="002060"/>
                </a:solidFill>
              </a:rPr>
              <a:t>request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0" marR="0" lvl="0" indent="0" algn="ctr" rtl="0">
              <a:spcBef>
                <a:spcPts val="36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None/>
            </a:pPr>
            <a:r>
              <a:rPr lang="fr-FR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Stéphanie Odof, </a:t>
            </a:r>
            <a:r>
              <a:rPr lang="fr-FR" sz="1800" dirty="0">
                <a:solidFill>
                  <a:srgbClr val="002060"/>
                </a:solidFill>
              </a:rPr>
              <a:t>in charge of </a:t>
            </a:r>
            <a:r>
              <a:rPr lang="fr-FR" sz="1800" dirty="0" err="1">
                <a:solidFill>
                  <a:srgbClr val="002060"/>
                </a:solidFill>
              </a:rPr>
              <a:t>Continuing</a:t>
            </a:r>
            <a:r>
              <a:rPr lang="fr-FR" sz="1800" dirty="0">
                <a:solidFill>
                  <a:srgbClr val="002060"/>
                </a:solidFill>
              </a:rPr>
              <a:t> Education</a:t>
            </a:r>
            <a:endParaRPr lang="fr-FR" dirty="0"/>
          </a:p>
          <a:p>
            <a:pPr marL="0" marR="0" lvl="0" indent="0" algn="ctr" rtl="0">
              <a:spcBef>
                <a:spcPts val="36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None/>
            </a:pPr>
            <a:r>
              <a:rPr lang="fr-FR" sz="1800" b="0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stephanie.odof@univ-reims.fr</a:t>
            </a: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028" y="649693"/>
            <a:ext cx="8502411" cy="1143000"/>
          </a:xfrm>
        </p:spPr>
        <p:txBody>
          <a:bodyPr/>
          <a:lstStyle/>
          <a:p>
            <a:r>
              <a:rPr lang="fr-FR" b="1" dirty="0">
                <a:solidFill>
                  <a:srgbClr val="7030A0"/>
                </a:solidFill>
              </a:rPr>
              <a:t>       			             </a:t>
            </a:r>
            <a:r>
              <a:rPr lang="fr-FR" sz="3200" b="1" dirty="0">
                <a:solidFill>
                  <a:srgbClr val="588083"/>
                </a:solidFill>
              </a:rPr>
              <a:t>APEL / VPE</a:t>
            </a:r>
            <a:r>
              <a:rPr lang="fr-FR" b="1" dirty="0">
                <a:solidFill>
                  <a:srgbClr val="588083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800" b="1" dirty="0">
                <a:solidFill>
                  <a:srgbClr val="002060"/>
                </a:solidFill>
                <a:latin typeface="+mj-lt"/>
              </a:rPr>
              <a:t>VPE: </a:t>
            </a:r>
            <a:r>
              <a:rPr lang="fr-FR" sz="1800" dirty="0">
                <a:solidFill>
                  <a:srgbClr val="002060"/>
                </a:solidFill>
                <a:latin typeface="+mj-lt"/>
              </a:rPr>
              <a:t>validation of </a:t>
            </a:r>
            <a:r>
              <a:rPr lang="fr-FR" sz="1800" dirty="0" err="1">
                <a:solidFill>
                  <a:srgbClr val="002060"/>
                </a:solidFill>
                <a:latin typeface="+mj-lt"/>
              </a:rPr>
              <a:t>professional</a:t>
            </a:r>
            <a:r>
              <a:rPr lang="fr-FR" sz="1800" dirty="0">
                <a:solidFill>
                  <a:srgbClr val="002060"/>
                </a:solidFill>
                <a:latin typeface="+mj-lt"/>
              </a:rPr>
              <a:t> </a:t>
            </a:r>
            <a:r>
              <a:rPr lang="fr-FR" sz="1800" dirty="0" err="1">
                <a:solidFill>
                  <a:srgbClr val="002060"/>
                </a:solidFill>
                <a:latin typeface="+mj-lt"/>
              </a:rPr>
              <a:t>experience</a:t>
            </a:r>
            <a:r>
              <a:rPr lang="fr-FR" sz="1800" dirty="0">
                <a:solidFill>
                  <a:srgbClr val="002060"/>
                </a:solidFill>
                <a:latin typeface="+mj-lt"/>
              </a:rPr>
              <a:t> to </a:t>
            </a:r>
            <a:r>
              <a:rPr lang="fr-FR" sz="1800" dirty="0" err="1">
                <a:solidFill>
                  <a:srgbClr val="002060"/>
                </a:solidFill>
                <a:latin typeface="+mj-lt"/>
              </a:rPr>
              <a:t>pursue</a:t>
            </a:r>
            <a:r>
              <a:rPr lang="fr-FR" sz="1800" dirty="0">
                <a:solidFill>
                  <a:srgbClr val="002060"/>
                </a:solidFill>
                <a:latin typeface="+mj-lt"/>
              </a:rPr>
              <a:t> </a:t>
            </a:r>
            <a:r>
              <a:rPr lang="fr-FR" sz="1800" dirty="0" err="1">
                <a:solidFill>
                  <a:srgbClr val="002060"/>
                </a:solidFill>
                <a:latin typeface="+mj-lt"/>
              </a:rPr>
              <a:t>studies</a:t>
            </a:r>
            <a:r>
              <a:rPr lang="fr-FR" sz="1800" dirty="0">
                <a:solidFill>
                  <a:srgbClr val="002060"/>
                </a:solidFill>
                <a:latin typeface="+mj-lt"/>
              </a:rPr>
              <a:t> to </a:t>
            </a:r>
            <a:r>
              <a:rPr lang="fr-FR" sz="1800" dirty="0" err="1">
                <a:solidFill>
                  <a:srgbClr val="002060"/>
                </a:solidFill>
                <a:latin typeface="+mj-lt"/>
              </a:rPr>
              <a:t>get</a:t>
            </a:r>
            <a:r>
              <a:rPr lang="fr-FR" sz="1800" dirty="0">
                <a:solidFill>
                  <a:srgbClr val="002060"/>
                </a:solidFill>
                <a:latin typeface="+mj-lt"/>
              </a:rPr>
              <a:t> a </a:t>
            </a:r>
            <a:r>
              <a:rPr lang="fr-FR" sz="1800" dirty="0" err="1">
                <a:solidFill>
                  <a:srgbClr val="002060"/>
                </a:solidFill>
                <a:latin typeface="+mj-lt"/>
              </a:rPr>
              <a:t>Master’s</a:t>
            </a:r>
            <a:r>
              <a:rPr lang="fr-FR" sz="1800" dirty="0">
                <a:solidFill>
                  <a:srgbClr val="002060"/>
                </a:solidFill>
                <a:latin typeface="+mj-lt"/>
              </a:rPr>
              <a:t> </a:t>
            </a:r>
            <a:r>
              <a:rPr lang="fr-FR" sz="1800" dirty="0" err="1">
                <a:solidFill>
                  <a:srgbClr val="002060"/>
                </a:solidFill>
                <a:latin typeface="+mj-lt"/>
              </a:rPr>
              <a:t>degree</a:t>
            </a:r>
            <a:r>
              <a:rPr lang="fr-FR" sz="1800" dirty="0">
                <a:solidFill>
                  <a:srgbClr val="002060"/>
                </a:solidFill>
                <a:latin typeface="+mj-lt"/>
              </a:rPr>
              <a:t> in </a:t>
            </a:r>
            <a:r>
              <a:rPr lang="fr-FR" sz="1800" dirty="0" err="1">
                <a:solidFill>
                  <a:srgbClr val="002060"/>
                </a:solidFill>
                <a:latin typeface="+mj-lt"/>
              </a:rPr>
              <a:t>Sustainable</a:t>
            </a:r>
            <a:r>
              <a:rPr lang="fr-FR" sz="1800" dirty="0">
                <a:solidFill>
                  <a:srgbClr val="002060"/>
                </a:solidFill>
                <a:latin typeface="+mj-lt"/>
              </a:rPr>
              <a:t> Urban Planning or a Packaging </a:t>
            </a:r>
            <a:r>
              <a:rPr lang="fr-FR" sz="1800" dirty="0" err="1">
                <a:solidFill>
                  <a:srgbClr val="002060"/>
                </a:solidFill>
                <a:latin typeface="+mj-lt"/>
              </a:rPr>
              <a:t>Engineer</a:t>
            </a:r>
            <a:r>
              <a:rPr lang="fr-FR" sz="1800" dirty="0">
                <a:solidFill>
                  <a:srgbClr val="002060"/>
                </a:solidFill>
                <a:latin typeface="+mj-lt"/>
              </a:rPr>
              <a:t> </a:t>
            </a:r>
            <a:r>
              <a:rPr lang="fr-FR" sz="1800" dirty="0" err="1">
                <a:solidFill>
                  <a:srgbClr val="002060"/>
                </a:solidFill>
                <a:latin typeface="+mj-lt"/>
              </a:rPr>
              <a:t>diploma</a:t>
            </a:r>
            <a:r>
              <a:rPr lang="fr-FR" sz="1800" dirty="0">
                <a:solidFill>
                  <a:srgbClr val="002060"/>
                </a:solidFill>
                <a:latin typeface="+mj-lt"/>
              </a:rPr>
              <a:t> or an Energy </a:t>
            </a:r>
            <a:r>
              <a:rPr lang="fr-FR" sz="1800" dirty="0" err="1">
                <a:solidFill>
                  <a:srgbClr val="002060"/>
                </a:solidFill>
                <a:latin typeface="+mj-lt"/>
              </a:rPr>
              <a:t>Engineer</a:t>
            </a:r>
            <a:endParaRPr lang="fr-FR" sz="1800" dirty="0">
              <a:solidFill>
                <a:srgbClr val="002060"/>
              </a:solidFill>
            </a:endParaRPr>
          </a:p>
          <a:p>
            <a:pPr lvl="1"/>
            <a:r>
              <a:rPr lang="fr-FR" sz="1400" dirty="0" err="1">
                <a:solidFill>
                  <a:srgbClr val="002060"/>
                </a:solidFill>
                <a:latin typeface="+mj-lt"/>
              </a:rPr>
              <a:t>After</a:t>
            </a:r>
            <a:r>
              <a:rPr lang="fr-FR" sz="1400" dirty="0">
                <a:solidFill>
                  <a:srgbClr val="002060"/>
                </a:solidFill>
                <a:latin typeface="+mj-lt"/>
              </a:rPr>
              <a:t> passing a commission, </a:t>
            </a:r>
            <a:r>
              <a:rPr lang="fr-FR" sz="1400" dirty="0" err="1">
                <a:solidFill>
                  <a:srgbClr val="002060"/>
                </a:solidFill>
                <a:latin typeface="+mj-lt"/>
              </a:rPr>
              <a:t>possibility</a:t>
            </a:r>
            <a:r>
              <a:rPr lang="fr-FR" sz="1400" dirty="0">
                <a:solidFill>
                  <a:srgbClr val="002060"/>
                </a:solidFill>
                <a:latin typeface="+mj-lt"/>
              </a:rPr>
              <a:t> to follow the </a:t>
            </a:r>
            <a:r>
              <a:rPr lang="fr-FR" sz="1400" dirty="0" err="1">
                <a:solidFill>
                  <a:srgbClr val="002060"/>
                </a:solidFill>
                <a:latin typeface="+mj-lt"/>
              </a:rPr>
              <a:t>university</a:t>
            </a:r>
            <a:r>
              <a:rPr lang="fr-FR" sz="1400" dirty="0">
                <a:solidFill>
                  <a:srgbClr val="002060"/>
                </a:solidFill>
                <a:latin typeface="+mj-lt"/>
              </a:rPr>
              <a:t> curriculum for engineering </a:t>
            </a:r>
            <a:r>
              <a:rPr lang="fr-FR" sz="1400" dirty="0" err="1">
                <a:solidFill>
                  <a:srgbClr val="002060"/>
                </a:solidFill>
                <a:latin typeface="+mj-lt"/>
              </a:rPr>
              <a:t>degrees</a:t>
            </a:r>
            <a:r>
              <a:rPr lang="fr-FR" sz="1400" dirty="0">
                <a:solidFill>
                  <a:srgbClr val="002060"/>
                </a:solidFill>
                <a:latin typeface="+mj-lt"/>
              </a:rPr>
              <a:t> </a:t>
            </a:r>
            <a:r>
              <a:rPr lang="fr-FR" sz="1400" dirty="0" err="1">
                <a:solidFill>
                  <a:srgbClr val="002060"/>
                </a:solidFill>
                <a:latin typeface="+mj-lt"/>
              </a:rPr>
              <a:t>without</a:t>
            </a:r>
            <a:r>
              <a:rPr lang="fr-FR" sz="1400" dirty="0">
                <a:solidFill>
                  <a:srgbClr val="002060"/>
                </a:solidFill>
                <a:latin typeface="+mj-lt"/>
              </a:rPr>
              <a:t> </a:t>
            </a:r>
            <a:r>
              <a:rPr lang="fr-FR" sz="1400" dirty="0" err="1">
                <a:solidFill>
                  <a:srgbClr val="002060"/>
                </a:solidFill>
                <a:latin typeface="+mj-lt"/>
              </a:rPr>
              <a:t>having</a:t>
            </a:r>
            <a:r>
              <a:rPr lang="fr-FR" sz="1400" dirty="0">
                <a:solidFill>
                  <a:srgbClr val="002060"/>
                </a:solidFill>
                <a:latin typeface="+mj-lt"/>
              </a:rPr>
              <a:t> the </a:t>
            </a:r>
            <a:r>
              <a:rPr lang="fr-FR" sz="1400" dirty="0" err="1">
                <a:solidFill>
                  <a:srgbClr val="002060"/>
                </a:solidFill>
                <a:latin typeface="+mj-lt"/>
              </a:rPr>
              <a:t>necessary</a:t>
            </a:r>
            <a:r>
              <a:rPr lang="fr-FR" sz="1400" dirty="0">
                <a:solidFill>
                  <a:srgbClr val="002060"/>
                </a:solidFill>
                <a:latin typeface="+mj-lt"/>
              </a:rPr>
              <a:t> </a:t>
            </a:r>
            <a:r>
              <a:rPr lang="fr-FR" sz="1400" dirty="0" err="1">
                <a:solidFill>
                  <a:srgbClr val="002060"/>
                </a:solidFill>
                <a:latin typeface="+mj-lt"/>
              </a:rPr>
              <a:t>prerequisites</a:t>
            </a:r>
            <a:r>
              <a:rPr lang="fr-FR" sz="1400" dirty="0">
                <a:solidFill>
                  <a:srgbClr val="002060"/>
                </a:solidFill>
                <a:latin typeface="+mj-lt"/>
              </a:rPr>
              <a:t>.</a:t>
            </a:r>
          </a:p>
          <a:p>
            <a:pPr marL="457200" lvl="1" indent="0">
              <a:buNone/>
            </a:pPr>
            <a:endParaRPr lang="fr-FR" sz="1800" dirty="0">
              <a:solidFill>
                <a:srgbClr val="002060"/>
              </a:solidFill>
              <a:latin typeface="+mj-lt"/>
            </a:endParaRPr>
          </a:p>
          <a:p>
            <a:r>
              <a:rPr lang="fr-FR" sz="1800" b="1" dirty="0">
                <a:solidFill>
                  <a:srgbClr val="002060"/>
                </a:solidFill>
                <a:latin typeface="+mj-lt"/>
              </a:rPr>
              <a:t>APEL: </a:t>
            </a:r>
            <a:r>
              <a:rPr lang="fr-FR" sz="1800" dirty="0" err="1">
                <a:solidFill>
                  <a:srgbClr val="002060"/>
                </a:solidFill>
                <a:latin typeface="+mj-lt"/>
              </a:rPr>
              <a:t>accreditation</a:t>
            </a:r>
            <a:r>
              <a:rPr lang="fr-FR" sz="1800" dirty="0">
                <a:solidFill>
                  <a:srgbClr val="002060"/>
                </a:solidFill>
                <a:latin typeface="+mj-lt"/>
              </a:rPr>
              <a:t> of </a:t>
            </a:r>
            <a:r>
              <a:rPr lang="fr-FR" sz="1800" dirty="0" err="1">
                <a:solidFill>
                  <a:srgbClr val="002060"/>
                </a:solidFill>
                <a:latin typeface="+mj-lt"/>
              </a:rPr>
              <a:t>prior</a:t>
            </a:r>
            <a:r>
              <a:rPr lang="fr-FR" sz="1800" dirty="0">
                <a:solidFill>
                  <a:srgbClr val="002060"/>
                </a:solidFill>
                <a:latin typeface="+mj-lt"/>
              </a:rPr>
              <a:t> </a:t>
            </a:r>
            <a:r>
              <a:rPr lang="fr-FR" sz="1800" dirty="0" err="1">
                <a:solidFill>
                  <a:srgbClr val="002060"/>
                </a:solidFill>
                <a:latin typeface="+mj-lt"/>
              </a:rPr>
              <a:t>experiential</a:t>
            </a:r>
            <a:r>
              <a:rPr lang="fr-FR" sz="1800" dirty="0">
                <a:solidFill>
                  <a:srgbClr val="002060"/>
                </a:solidFill>
                <a:latin typeface="+mj-lt"/>
              </a:rPr>
              <a:t> </a:t>
            </a:r>
            <a:r>
              <a:rPr lang="fr-FR" sz="1800" dirty="0" err="1">
                <a:solidFill>
                  <a:srgbClr val="002060"/>
                </a:solidFill>
                <a:latin typeface="+mj-lt"/>
              </a:rPr>
              <a:t>learning</a:t>
            </a:r>
            <a:r>
              <a:rPr lang="fr-FR" sz="1800" dirty="0">
                <a:solidFill>
                  <a:srgbClr val="002060"/>
                </a:solidFill>
                <a:latin typeface="+mj-lt"/>
              </a:rPr>
              <a:t> to </a:t>
            </a:r>
            <a:r>
              <a:rPr lang="fr-FR" sz="1800" dirty="0" err="1">
                <a:solidFill>
                  <a:srgbClr val="002060"/>
                </a:solidFill>
                <a:latin typeface="+mj-lt"/>
              </a:rPr>
              <a:t>obtain</a:t>
            </a:r>
            <a:r>
              <a:rPr lang="fr-FR" sz="1800" dirty="0">
                <a:solidFill>
                  <a:srgbClr val="002060"/>
                </a:solidFill>
                <a:latin typeface="+mj-lt"/>
              </a:rPr>
              <a:t> a Packaging </a:t>
            </a:r>
            <a:r>
              <a:rPr lang="fr-FR" sz="1800" dirty="0" err="1">
                <a:solidFill>
                  <a:srgbClr val="002060"/>
                </a:solidFill>
                <a:latin typeface="+mj-lt"/>
              </a:rPr>
              <a:t>Engineer</a:t>
            </a:r>
            <a:r>
              <a:rPr lang="fr-FR" sz="1800" dirty="0">
                <a:solidFill>
                  <a:srgbClr val="002060"/>
                </a:solidFill>
                <a:latin typeface="+mj-lt"/>
              </a:rPr>
              <a:t> </a:t>
            </a:r>
            <a:r>
              <a:rPr lang="fr-FR" sz="1800" dirty="0" err="1">
                <a:solidFill>
                  <a:srgbClr val="002060"/>
                </a:solidFill>
                <a:latin typeface="+mj-lt"/>
              </a:rPr>
              <a:t>diploma</a:t>
            </a:r>
            <a:r>
              <a:rPr lang="fr-FR" sz="1800" dirty="0">
                <a:solidFill>
                  <a:srgbClr val="002060"/>
                </a:solidFill>
                <a:latin typeface="+mj-lt"/>
              </a:rPr>
              <a:t> or an Energy </a:t>
            </a:r>
            <a:r>
              <a:rPr lang="fr-FR" sz="1800" dirty="0" err="1">
                <a:solidFill>
                  <a:srgbClr val="002060"/>
                </a:solidFill>
                <a:latin typeface="+mj-lt"/>
              </a:rPr>
              <a:t>Engineer</a:t>
            </a:r>
            <a:r>
              <a:rPr lang="fr-FR" sz="1800" dirty="0">
                <a:solidFill>
                  <a:srgbClr val="002060"/>
                </a:solidFill>
                <a:latin typeface="+mj-lt"/>
              </a:rPr>
              <a:t> </a:t>
            </a:r>
            <a:r>
              <a:rPr lang="fr-FR" sz="1800" dirty="0" err="1">
                <a:solidFill>
                  <a:srgbClr val="002060"/>
                </a:solidFill>
                <a:latin typeface="+mj-lt"/>
              </a:rPr>
              <a:t>diploma</a:t>
            </a:r>
            <a:endParaRPr lang="fr-FR" sz="1800" dirty="0">
              <a:solidFill>
                <a:srgbClr val="002060"/>
              </a:solidFill>
              <a:latin typeface="+mj-lt"/>
            </a:endParaRPr>
          </a:p>
          <a:p>
            <a:pPr lvl="1"/>
            <a:r>
              <a:rPr lang="fr-FR" sz="1400" dirty="0" err="1">
                <a:solidFill>
                  <a:srgbClr val="002060"/>
                </a:solidFill>
                <a:latin typeface="+mj-lt"/>
              </a:rPr>
              <a:t>Admissibility</a:t>
            </a:r>
            <a:endParaRPr lang="fr-FR" sz="1400" dirty="0">
              <a:solidFill>
                <a:srgbClr val="002060"/>
              </a:solidFill>
              <a:latin typeface="+mj-lt"/>
            </a:endParaRPr>
          </a:p>
          <a:p>
            <a:pPr lvl="1"/>
            <a:r>
              <a:rPr lang="fr-FR" sz="1400" dirty="0">
                <a:solidFill>
                  <a:srgbClr val="002060"/>
                </a:solidFill>
                <a:latin typeface="+mj-lt"/>
              </a:rPr>
              <a:t>Report </a:t>
            </a:r>
            <a:r>
              <a:rPr lang="fr-FR" sz="1400" dirty="0" err="1">
                <a:solidFill>
                  <a:srgbClr val="002060"/>
                </a:solidFill>
                <a:latin typeface="+mj-lt"/>
              </a:rPr>
              <a:t>redaction</a:t>
            </a:r>
            <a:endParaRPr lang="fr-FR" sz="1400" dirty="0">
              <a:solidFill>
                <a:srgbClr val="002060"/>
              </a:solidFill>
              <a:latin typeface="+mj-lt"/>
            </a:endParaRPr>
          </a:p>
          <a:p>
            <a:pPr lvl="1"/>
            <a:r>
              <a:rPr lang="fr-FR" sz="1400" dirty="0">
                <a:solidFill>
                  <a:srgbClr val="002060"/>
                </a:solidFill>
                <a:latin typeface="+mj-lt"/>
              </a:rPr>
              <a:t>Oral </a:t>
            </a:r>
            <a:r>
              <a:rPr lang="fr-FR" sz="1400" dirty="0" err="1">
                <a:solidFill>
                  <a:srgbClr val="002060"/>
                </a:solidFill>
                <a:latin typeface="+mj-lt"/>
              </a:rPr>
              <a:t>presentation</a:t>
            </a:r>
            <a:r>
              <a:rPr lang="fr-FR" sz="1400" dirty="0">
                <a:solidFill>
                  <a:srgbClr val="002060"/>
                </a:solidFill>
                <a:latin typeface="+mj-lt"/>
              </a:rPr>
              <a:t> in front of a jury of experts</a:t>
            </a:r>
          </a:p>
          <a:p>
            <a:pPr marL="0" indent="0" algn="ctr">
              <a:buNone/>
            </a:pPr>
            <a:r>
              <a:rPr lang="fr-FR" sz="1400" b="1" dirty="0">
                <a:solidFill>
                  <a:srgbClr val="002060"/>
                </a:solidFill>
                <a:latin typeface="+mj-lt"/>
              </a:rPr>
              <a:t>Information: </a:t>
            </a:r>
          </a:p>
          <a:p>
            <a:pPr marL="0" indent="0" algn="ctr">
              <a:buNone/>
            </a:pPr>
            <a:r>
              <a:rPr lang="fr-FR" sz="1400" dirty="0">
                <a:solidFill>
                  <a:srgbClr val="002060"/>
                </a:solidFill>
              </a:rPr>
              <a:t>Stéphanie Odof, in charge of </a:t>
            </a:r>
            <a:r>
              <a:rPr lang="fr-FR" sz="1400" dirty="0" err="1">
                <a:solidFill>
                  <a:srgbClr val="002060"/>
                </a:solidFill>
              </a:rPr>
              <a:t>Continuing</a:t>
            </a:r>
            <a:r>
              <a:rPr lang="fr-FR" sz="1400" dirty="0">
                <a:solidFill>
                  <a:srgbClr val="002060"/>
                </a:solidFill>
              </a:rPr>
              <a:t> Education</a:t>
            </a:r>
          </a:p>
          <a:p>
            <a:pPr marL="0" indent="0" algn="ctr">
              <a:buNone/>
            </a:pPr>
            <a:r>
              <a:rPr lang="fr-FR" sz="1400" dirty="0">
                <a:solidFill>
                  <a:srgbClr val="002060"/>
                </a:solidFill>
                <a:hlinkClick r:id="rId2"/>
              </a:rPr>
              <a:t>stephanie.odof@univ-reims.fr</a:t>
            </a:r>
            <a:endParaRPr lang="fr-FR" sz="1400" dirty="0">
              <a:solidFill>
                <a:srgbClr val="002060"/>
              </a:solidFill>
            </a:endParaRPr>
          </a:p>
          <a:p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4598644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98384D-D026-4DA5-BE83-E6185496D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08720"/>
            <a:ext cx="8229600" cy="1143000"/>
          </a:xfrm>
        </p:spPr>
        <p:txBody>
          <a:bodyPr/>
          <a:lstStyle/>
          <a:p>
            <a:r>
              <a:rPr lang="fr-FR" sz="2800" dirty="0"/>
              <a:t>				</a:t>
            </a:r>
            <a:r>
              <a:rPr lang="en-US" sz="2800" b="1" dirty="0">
                <a:solidFill>
                  <a:srgbClr val="588083"/>
                </a:solidFill>
                <a:effectLst/>
                <a:latin typeface="arial, sans-serif"/>
              </a:rPr>
              <a:t>Support ESIREIMS and </a:t>
            </a:r>
            <a:r>
              <a:rPr lang="en-US" sz="2800" b="1" dirty="0">
                <a:solidFill>
                  <a:srgbClr val="588083"/>
                </a:solidFill>
                <a:effectLst/>
                <a:latin typeface="arial" panose="020B0604020202020204" pitchFamily="34" charset="0"/>
              </a:rPr>
              <a:t>reduce your taxes with a DONATION</a:t>
            </a:r>
            <a:br>
              <a:rPr lang="en-US" sz="2800" dirty="0">
                <a:effectLst/>
              </a:rPr>
            </a:br>
            <a:endParaRPr lang="fr-FR" sz="2800" b="1" dirty="0">
              <a:solidFill>
                <a:srgbClr val="588083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D32800-5C3A-4B3D-98B3-3F63EC66D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br>
              <a:rPr lang="en-US" sz="1050" dirty="0">
                <a:solidFill>
                  <a:srgbClr val="002060"/>
                </a:solidFill>
                <a:effectLst/>
                <a:latin typeface="arial, sans-serif"/>
              </a:rPr>
            </a:br>
            <a:endParaRPr lang="en-US" sz="1050" dirty="0">
              <a:solidFill>
                <a:srgbClr val="002060"/>
              </a:solidFill>
              <a:effectLst/>
            </a:endParaRPr>
          </a:p>
          <a:p>
            <a:pPr marL="0" indent="0" algn="ctr">
              <a:buNone/>
            </a:pPr>
            <a:r>
              <a:rPr lang="en-US" sz="1600" dirty="0">
                <a:solidFill>
                  <a:srgbClr val="002060"/>
                </a:solidFill>
                <a:effectLst/>
                <a:latin typeface="+mj-lt"/>
              </a:rPr>
              <a:t>Thanks to your generosity, you can reduce your taxes such as:</a:t>
            </a:r>
          </a:p>
          <a:p>
            <a:pPr algn="ctr"/>
            <a:r>
              <a:rPr lang="en-US" sz="1600" dirty="0">
                <a:solidFill>
                  <a:srgbClr val="002060"/>
                </a:solidFill>
                <a:effectLst/>
                <a:latin typeface="+mj-lt"/>
              </a:rPr>
              <a:t>your income tax</a:t>
            </a:r>
            <a:br>
              <a:rPr lang="en-US" sz="1600" dirty="0">
                <a:solidFill>
                  <a:srgbClr val="002060"/>
                </a:solidFill>
                <a:effectLst/>
                <a:latin typeface="+mj-lt"/>
              </a:rPr>
            </a:br>
            <a:endParaRPr lang="en-US" sz="1600" dirty="0">
              <a:solidFill>
                <a:srgbClr val="002060"/>
              </a:solidFill>
              <a:effectLst/>
              <a:latin typeface="+mj-lt"/>
            </a:endParaRPr>
          </a:p>
          <a:p>
            <a:pPr algn="ctr"/>
            <a:r>
              <a:rPr lang="en-US" sz="1600" dirty="0">
                <a:solidFill>
                  <a:srgbClr val="002060"/>
                </a:solidFill>
                <a:effectLst/>
                <a:latin typeface="+mj-lt"/>
              </a:rPr>
              <a:t>your wealth tax</a:t>
            </a:r>
            <a:br>
              <a:rPr lang="en-US" sz="1600" dirty="0">
                <a:solidFill>
                  <a:srgbClr val="002060"/>
                </a:solidFill>
                <a:effectLst/>
                <a:latin typeface="+mj-lt"/>
              </a:rPr>
            </a:br>
            <a:endParaRPr lang="en-US" sz="1600" dirty="0">
              <a:solidFill>
                <a:srgbClr val="002060"/>
              </a:solidFill>
              <a:effectLst/>
              <a:latin typeface="+mj-lt"/>
            </a:endParaRPr>
          </a:p>
          <a:p>
            <a:pPr algn="ctr"/>
            <a:r>
              <a:rPr lang="en-US" sz="1600" dirty="0">
                <a:solidFill>
                  <a:srgbClr val="002060"/>
                </a:solidFill>
                <a:effectLst/>
                <a:latin typeface="+mj-lt"/>
              </a:rPr>
              <a:t> your corporate income tax</a:t>
            </a:r>
            <a:br>
              <a:rPr lang="en-US" sz="1600" dirty="0">
                <a:solidFill>
                  <a:srgbClr val="002060"/>
                </a:solidFill>
                <a:effectLst/>
                <a:latin typeface="+mj-lt"/>
              </a:rPr>
            </a:br>
            <a:endParaRPr lang="en-US" sz="1600" dirty="0">
              <a:solidFill>
                <a:srgbClr val="002060"/>
              </a:solidFill>
              <a:effectLst/>
              <a:latin typeface="+mj-lt"/>
            </a:endParaRPr>
          </a:p>
          <a:p>
            <a:pPr marL="0" indent="0" algn="ctr">
              <a:buNone/>
            </a:pPr>
            <a:r>
              <a:rPr lang="en-US" sz="1600" dirty="0">
                <a:solidFill>
                  <a:srgbClr val="002060"/>
                </a:solidFill>
                <a:effectLst/>
                <a:latin typeface="+mj-lt"/>
              </a:rPr>
              <a:t>The National Engineering School of Reims is authorized to receive direct donations from individuals and companies.</a:t>
            </a:r>
          </a:p>
          <a:p>
            <a:pPr marL="0" indent="0" algn="ctr">
              <a:buNone/>
            </a:pPr>
            <a:endParaRPr lang="en-US" sz="1600" dirty="0">
              <a:solidFill>
                <a:srgbClr val="002060"/>
              </a:solidFill>
              <a:effectLst/>
              <a:latin typeface="+mj-lt"/>
            </a:endParaRPr>
          </a:p>
          <a:p>
            <a:pPr marL="0" indent="0" algn="ctr">
              <a:buNone/>
            </a:pPr>
            <a:r>
              <a:rPr lang="en-US" sz="1600" dirty="0">
                <a:solidFill>
                  <a:srgbClr val="002060"/>
                </a:solidFill>
                <a:effectLst/>
                <a:latin typeface="+mj-lt"/>
              </a:rPr>
              <a:t>Contact and information: </a:t>
            </a:r>
          </a:p>
          <a:p>
            <a:pPr marL="0" lvl="1" indent="0" algn="ctr">
              <a:buNone/>
            </a:pPr>
            <a:r>
              <a:rPr lang="fr-FR" sz="1600" dirty="0">
                <a:solidFill>
                  <a:srgbClr val="002060"/>
                </a:solidFill>
              </a:rPr>
              <a:t> stephanie.odof@univ-reims.fr</a:t>
            </a:r>
          </a:p>
        </p:txBody>
      </p:sp>
    </p:spTree>
    <p:extLst>
      <p:ext uri="{BB962C8B-B14F-4D97-AF65-F5344CB8AC3E}">
        <p14:creationId xmlns:p14="http://schemas.microsoft.com/office/powerpoint/2010/main" val="4305493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-713" y="1371472"/>
            <a:ext cx="8229600" cy="432047"/>
          </a:xfrm>
        </p:spPr>
        <p:txBody>
          <a:bodyPr/>
          <a:lstStyle/>
          <a:p>
            <a:pPr marL="408940" marR="2038350" indent="0">
              <a:lnSpc>
                <a:spcPct val="196000"/>
              </a:lnSpc>
              <a:spcBef>
                <a:spcPts val="44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Participates in Packaging design contests: 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fr-FR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2028013"/>
            <a:ext cx="1872208" cy="124813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7909" y="3865442"/>
            <a:ext cx="1889546" cy="251939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C1829FF-C2F9-489F-A8C3-29648BF9F5C3}"/>
              </a:ext>
            </a:extLst>
          </p:cNvPr>
          <p:cNvSpPr txBox="1"/>
          <p:nvPr/>
        </p:nvSpPr>
        <p:spPr>
          <a:xfrm>
            <a:off x="872316" y="808127"/>
            <a:ext cx="8020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11675">
              <a:spcBef>
                <a:spcPts val="405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ESIREIMS also…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4EF711F-B7D0-43B0-AA65-1C45CB23BFEA}"/>
              </a:ext>
            </a:extLst>
          </p:cNvPr>
          <p:cNvSpPr txBox="1"/>
          <p:nvPr/>
        </p:nvSpPr>
        <p:spPr>
          <a:xfrm>
            <a:off x="323528" y="3652396"/>
            <a:ext cx="8089222" cy="1649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Participates in packaging design national projects:</a:t>
            </a:r>
            <a:r>
              <a:rPr lang="fr-FR" sz="2000" dirty="0"/>
              <a:t> </a:t>
            </a:r>
          </a:p>
          <a:p>
            <a:pPr lvl="1">
              <a:spcBef>
                <a:spcPts val="405"/>
              </a:spcBef>
              <a:spcAft>
                <a:spcPts val="0"/>
              </a:spcAft>
              <a:tabLst>
                <a:tab pos="914400" algn="l"/>
              </a:tabLst>
            </a:pPr>
            <a:endParaRPr lang="fr-FR" sz="2000" dirty="0">
              <a:solidFill>
                <a:srgbClr val="002060"/>
              </a:solidFill>
            </a:endParaRPr>
          </a:p>
          <a:p>
            <a:pPr lvl="1">
              <a:spcBef>
                <a:spcPts val="405"/>
              </a:spcBef>
              <a:spcAft>
                <a:spcPts val="0"/>
              </a:spcAft>
              <a:tabLst>
                <a:tab pos="914400" algn="l"/>
              </a:tabLst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Example:</a:t>
            </a:r>
            <a:r>
              <a:rPr lang="en-US" spc="-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pc="-6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F.R.I.P.E</a:t>
            </a:r>
            <a:r>
              <a:rPr lang="en-US" spc="-1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/EMMAUS with containers to </a:t>
            </a:r>
            <a:endParaRPr lang="fr-FR" sz="1050" dirty="0"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1238885" marR="2447290" indent="-349250">
              <a:lnSpc>
                <a:spcPct val="103000"/>
              </a:lnSpc>
              <a:spcBef>
                <a:spcPts val="5"/>
              </a:spcBef>
              <a:spcAft>
                <a:spcPts val="0"/>
              </a:spcAft>
              <a:tabLst>
                <a:tab pos="4382135" algn="l"/>
              </a:tabLst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collect second-hand clothes in companies…</a:t>
            </a:r>
            <a:endParaRPr lang="fr-FR" sz="105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47475C6-F659-4B69-857E-EDFAFC815AD0}"/>
              </a:ext>
            </a:extLst>
          </p:cNvPr>
          <p:cNvSpPr txBox="1"/>
          <p:nvPr/>
        </p:nvSpPr>
        <p:spPr>
          <a:xfrm>
            <a:off x="-380075" y="1938983"/>
            <a:ext cx="9272555" cy="1318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30350" marR="1711960" indent="-761365">
              <a:lnSpc>
                <a:spcPct val="196000"/>
              </a:lnSpc>
              <a:spcBef>
                <a:spcPts val="440"/>
              </a:spcBef>
              <a:spcAft>
                <a:spcPts val="0"/>
              </a:spcAft>
            </a:pPr>
            <a:r>
              <a:rPr lang="en-US" sz="20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PACKAGING PIDA: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Packaging Impact Design Awards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497840">
              <a:spcBef>
                <a:spcPts val="265"/>
              </a:spcBef>
              <a:spcAft>
                <a:spcPts val="0"/>
              </a:spcAft>
            </a:pPr>
            <a:r>
              <a:rPr lang="en-US" sz="20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   </a:t>
            </a:r>
            <a:r>
              <a:rPr lang="fr-FR" sz="20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Oscars de l’Emballage</a:t>
            </a:r>
            <a:endParaRPr lang="fr-FR" sz="2000" b="1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875181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2002235"/>
          </a:xfrm>
        </p:spPr>
        <p:txBody>
          <a:bodyPr/>
          <a:lstStyle/>
          <a:p>
            <a:pPr algn="r"/>
            <a:br>
              <a:rPr lang="fr-FR" sz="3200" b="1" dirty="0">
                <a:solidFill>
                  <a:srgbClr val="002060"/>
                </a:solidFill>
              </a:rPr>
            </a:br>
            <a:endParaRPr lang="fr-FR" sz="3200" dirty="0"/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>
          <a:xfrm>
            <a:off x="501577" y="2018064"/>
            <a:ext cx="7670823" cy="479156"/>
          </a:xfrm>
        </p:spPr>
        <p:txBody>
          <a:bodyPr/>
          <a:lstStyle/>
          <a:p>
            <a:pPr marL="198755" indent="0">
              <a:spcBef>
                <a:spcPts val="146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 scientific experiment conducted at the heart of Reims!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8" t="6986" r="7626"/>
          <a:stretch/>
        </p:blipFill>
        <p:spPr>
          <a:xfrm>
            <a:off x="5516166" y="2671632"/>
            <a:ext cx="3019237" cy="245552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118" y="2661029"/>
            <a:ext cx="2455526" cy="245552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7B28B40-3D25-489E-B420-ED76A3377E2D}"/>
              </a:ext>
            </a:extLst>
          </p:cNvPr>
          <p:cNvSpPr txBox="1"/>
          <p:nvPr/>
        </p:nvSpPr>
        <p:spPr>
          <a:xfrm>
            <a:off x="-342292" y="895649"/>
            <a:ext cx="9828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90745">
              <a:spcBef>
                <a:spcPts val="405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ESIREIMS is also about…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E008FD9-7E13-4DF5-B0E5-C1D096AE24DE}"/>
              </a:ext>
            </a:extLst>
          </p:cNvPr>
          <p:cNvSpPr txBox="1"/>
          <p:nvPr/>
        </p:nvSpPr>
        <p:spPr>
          <a:xfrm>
            <a:off x="0" y="1563932"/>
            <a:ext cx="80722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0380">
              <a:spcBef>
                <a:spcPts val="5"/>
              </a:spcBef>
              <a:spcAft>
                <a:spcPts val="0"/>
              </a:spcAft>
            </a:pPr>
            <a:r>
              <a:rPr lang="en-US" sz="20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The Ice box Challenge in Reims: 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20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unique event in France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19779D-5EBB-4135-AD59-14CD1E3F55FB}"/>
              </a:ext>
            </a:extLst>
          </p:cNvPr>
          <p:cNvSpPr txBox="1"/>
          <p:nvPr/>
        </p:nvSpPr>
        <p:spPr>
          <a:xfrm>
            <a:off x="520385" y="528036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iceboxchallengereims.fr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022DDAF-68FC-45F2-AF7C-1BB0388FD8F4}"/>
              </a:ext>
            </a:extLst>
          </p:cNvPr>
          <p:cNvSpPr txBox="1"/>
          <p:nvPr/>
        </p:nvSpPr>
        <p:spPr>
          <a:xfrm>
            <a:off x="546382" y="3172390"/>
            <a:ext cx="2070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Thermal comfort proved by ice!</a:t>
            </a:r>
            <a:endParaRPr lang="fr-FR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4079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5"/>
          <p:cNvGrpSpPr>
            <a:grpSpLocks/>
          </p:cNvGrpSpPr>
          <p:nvPr/>
        </p:nvGrpSpPr>
        <p:grpSpPr bwMode="auto">
          <a:xfrm rot="586099">
            <a:off x="3356018" y="4953149"/>
            <a:ext cx="2070170" cy="1121852"/>
            <a:chOff x="2908112" y="2364499"/>
            <a:chExt cx="3384376" cy="2087612"/>
          </a:xfrm>
        </p:grpSpPr>
        <p:pic>
          <p:nvPicPr>
            <p:cNvPr id="5" name="Image 14" descr="9937834.jp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8112" y="2364499"/>
              <a:ext cx="3384376" cy="2087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12"/>
            <p:cNvSpPr>
              <a:spLocks noChangeArrowheads="1"/>
            </p:cNvSpPr>
            <p:nvPr/>
          </p:nvSpPr>
          <p:spPr bwMode="auto">
            <a:xfrm>
              <a:off x="3564087" y="2420318"/>
              <a:ext cx="1838738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sz="2200" b="1" dirty="0">
                  <a:solidFill>
                    <a:srgbClr val="FFFF00"/>
                  </a:solidFill>
                  <a:latin typeface="Comic Sans MS" panose="030F0702030302020204" pitchFamily="66" charset="0"/>
                </a:rPr>
                <a:t>4L </a:t>
              </a:r>
              <a:r>
                <a:rPr lang="fr-FR" altLang="fr-FR" sz="2200" b="1" dirty="0" err="1">
                  <a:solidFill>
                    <a:srgbClr val="FFFF00"/>
                  </a:solidFill>
                  <a:latin typeface="Comic Sans MS" panose="030F0702030302020204" pitchFamily="66" charset="0"/>
                </a:rPr>
                <a:t>Trophy</a:t>
              </a:r>
              <a:endParaRPr lang="fr-FR" altLang="fr-FR" sz="2200" b="1" dirty="0">
                <a:solidFill>
                  <a:srgbClr val="FFFF00"/>
                </a:solidFill>
                <a:latin typeface="Comic Sans MS" panose="030F0702030302020204" pitchFamily="66" charset="0"/>
              </a:endParaRPr>
            </a:p>
          </p:txBody>
        </p:sp>
      </p:grpSp>
      <p:pic>
        <p:nvPicPr>
          <p:cNvPr id="7" name="Image 10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88022">
            <a:off x="532552" y="2300856"/>
            <a:ext cx="2283983" cy="1516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488" y="1495522"/>
            <a:ext cx="2654858" cy="149335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7054">
            <a:off x="329415" y="4190604"/>
            <a:ext cx="2843808" cy="1720639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3075">
            <a:off x="6516216" y="1844825"/>
            <a:ext cx="2057554" cy="1543166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391" y="3173969"/>
            <a:ext cx="2165980" cy="1443986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8956">
            <a:off x="5870986" y="4072646"/>
            <a:ext cx="3066305" cy="173816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1003B40-AEC1-4C80-8D7B-EFF77981FC9D}"/>
              </a:ext>
            </a:extLst>
          </p:cNvPr>
          <p:cNvSpPr txBox="1"/>
          <p:nvPr/>
        </p:nvSpPr>
        <p:spPr>
          <a:xfrm>
            <a:off x="513918" y="1402728"/>
            <a:ext cx="23212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very dynamic school projects!</a:t>
            </a:r>
            <a:endParaRPr lang="fr-FR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FC93641-E462-4AC1-B088-8395B06CA7DB}"/>
              </a:ext>
            </a:extLst>
          </p:cNvPr>
          <p:cNvSpPr txBox="1"/>
          <p:nvPr/>
        </p:nvSpPr>
        <p:spPr>
          <a:xfrm>
            <a:off x="3474576" y="699300"/>
            <a:ext cx="5328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ESIREIMS is also about…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29450917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26284" y="1791610"/>
            <a:ext cx="8229600" cy="403513"/>
          </a:xfrm>
        </p:spPr>
        <p:txBody>
          <a:bodyPr/>
          <a:lstStyle/>
          <a:p>
            <a:pPr marL="480060" algn="l">
              <a:spcBef>
                <a:spcPts val="440"/>
              </a:spcBef>
              <a:spcAft>
                <a:spcPts val="0"/>
              </a:spcAft>
            </a:pPr>
            <a:r>
              <a:rPr lang="en-US" sz="2000" b="1" dirty="0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     ALUMNI </a:t>
            </a:r>
            <a:r>
              <a:rPr lang="en-US" sz="20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networks in France and abroad 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2121" y="2334580"/>
            <a:ext cx="8229600" cy="1598476"/>
          </a:xfrm>
        </p:spPr>
        <p:txBody>
          <a:bodyPr/>
          <a:lstStyle/>
          <a:p>
            <a:pPr marR="1101725" lvl="0">
              <a:lnSpc>
                <a:spcPct val="103000"/>
              </a:lnSpc>
              <a:spcBef>
                <a:spcPts val="40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845185" algn="l"/>
                <a:tab pos="845820" algn="l"/>
              </a:tabLst>
            </a:pPr>
            <a:r>
              <a:rPr lang="en-US" sz="2000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AMPAC </a:t>
            </a:r>
            <a:r>
              <a:rPr lang="en-US" sz="2000" dirty="0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(Packaging Alumni network)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more than 1,000 graduate members all around the world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0">
              <a:spcBef>
                <a:spcPts val="49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845185" algn="l"/>
                <a:tab pos="845820" algn="l"/>
              </a:tabLst>
            </a:pPr>
            <a:r>
              <a:rPr lang="fr-FR" sz="2000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ATHER </a:t>
            </a:r>
            <a:r>
              <a:rPr lang="fr-FR" sz="2000" dirty="0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(Energy Alumni network)</a:t>
            </a:r>
          </a:p>
          <a:p>
            <a:pPr>
              <a:spcBef>
                <a:spcPts val="49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845185" algn="l"/>
                <a:tab pos="845820" algn="l"/>
              </a:tabLst>
            </a:pPr>
            <a:r>
              <a:rPr lang="fr-FR" sz="2000" dirty="0">
                <a:solidFill>
                  <a:schemeClr val="accent1">
                    <a:lumMod val="50000"/>
                  </a:schemeClr>
                </a:solidFill>
              </a:rPr>
              <a:t>Associ’ateur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(IATEUR Alumni network)</a:t>
            </a:r>
          </a:p>
          <a:p>
            <a:pPr lvl="0">
              <a:spcBef>
                <a:spcPts val="49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845185" algn="l"/>
                <a:tab pos="845820" algn="l"/>
              </a:tabLst>
            </a:pP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DBF8F4C-4665-4646-B90A-88B2F415E801}"/>
              </a:ext>
            </a:extLst>
          </p:cNvPr>
          <p:cNvSpPr txBox="1"/>
          <p:nvPr/>
        </p:nvSpPr>
        <p:spPr>
          <a:xfrm>
            <a:off x="251520" y="829765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90745">
              <a:spcBef>
                <a:spcPts val="405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ESIREIMS also has…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C677632-A687-4FCD-917F-6243F6409B34}"/>
              </a:ext>
            </a:extLst>
          </p:cNvPr>
          <p:cNvSpPr txBox="1"/>
          <p:nvPr/>
        </p:nvSpPr>
        <p:spPr>
          <a:xfrm>
            <a:off x="462120" y="3933056"/>
            <a:ext cx="7741195" cy="23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80060">
              <a:spcBef>
                <a:spcPts val="440"/>
              </a:spcBef>
              <a:spcAft>
                <a:spcPts val="0"/>
              </a:spcAft>
            </a:pPr>
            <a:r>
              <a:rPr lang="fr-FR" sz="2000" b="1" dirty="0" err="1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Industrial</a:t>
            </a:r>
            <a:r>
              <a:rPr lang="fr-FR" sz="20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fr-FR" sz="2000" b="1" dirty="0" err="1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partners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fr-FR" sz="20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lvl="0" indent="-342900">
              <a:spcBef>
                <a:spcPts val="40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822325" algn="l"/>
                <a:tab pos="823595" algn="l"/>
              </a:tabLst>
            </a:pPr>
            <a:r>
              <a:rPr lang="fr-FR" sz="2000" dirty="0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ESIREIMS Gala sponsors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>
              <a:spcBef>
                <a:spcPts val="1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822325" algn="l"/>
                <a:tab pos="823595" algn="l"/>
              </a:tabLst>
            </a:pPr>
            <a:r>
              <a:rPr lang="fr-FR" sz="2000" dirty="0" err="1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Interns</a:t>
            </a:r>
            <a:r>
              <a:rPr lang="fr-FR" sz="2000" dirty="0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fr-FR" sz="2000" dirty="0" err="1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recruitments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>
              <a:spcBef>
                <a:spcPts val="1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822325" algn="l"/>
                <a:tab pos="823595" algn="l"/>
              </a:tabLst>
            </a:pPr>
            <a:r>
              <a:rPr lang="fr-FR" sz="2000" dirty="0" err="1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Research</a:t>
            </a:r>
            <a:r>
              <a:rPr lang="fr-FR" sz="2000" dirty="0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and </a:t>
            </a:r>
            <a:r>
              <a:rPr lang="fr-FR" sz="2000" dirty="0" err="1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development</a:t>
            </a:r>
            <a:r>
              <a:rPr lang="fr-FR" sz="2000" dirty="0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, and consulting services</a:t>
            </a:r>
          </a:p>
          <a:p>
            <a:pPr marL="342900" lvl="0" indent="-342900">
              <a:spcBef>
                <a:spcPts val="1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822325" algn="l"/>
                <a:tab pos="823595" algn="l"/>
              </a:tabLst>
            </a:pPr>
            <a:r>
              <a:rPr lang="fr-FR" sz="2000" dirty="0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In-</a:t>
            </a:r>
            <a:r>
              <a:rPr lang="fr-FR" sz="2000" dirty="0" err="1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company</a:t>
            </a:r>
            <a:r>
              <a:rPr lang="fr-FR" sz="2000" dirty="0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trainings</a:t>
            </a:r>
          </a:p>
          <a:p>
            <a:pPr marL="342900" lvl="0" indent="-342900">
              <a:spcBef>
                <a:spcPts val="1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822325" algn="l"/>
                <a:tab pos="823595" algn="l"/>
              </a:tabLst>
            </a:pPr>
            <a:r>
              <a:rPr lang="fr-FR" sz="2000" dirty="0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Test services…</a:t>
            </a:r>
            <a:endParaRPr lang="fr-FR" sz="11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1865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8FAD3C3-F22B-451D-8F72-4ADE0B8820D3}"/>
              </a:ext>
            </a:extLst>
          </p:cNvPr>
          <p:cNvSpPr txBox="1"/>
          <p:nvPr/>
        </p:nvSpPr>
        <p:spPr>
          <a:xfrm>
            <a:off x="3820343" y="661338"/>
            <a:ext cx="5328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ESIREIMS </a:t>
            </a:r>
            <a:r>
              <a:rPr lang="fr-FR" sz="2800" b="1" dirty="0" err="1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fr-FR" sz="2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fr-FR" sz="2800" b="1" dirty="0" err="1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also</a:t>
            </a:r>
            <a:r>
              <a:rPr lang="fr-FR" sz="2800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about…</a:t>
            </a:r>
            <a:endParaRPr lang="fr-FR" sz="28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B6EAB8D-18D0-447B-A599-754B68FDBFBE}"/>
              </a:ext>
            </a:extLst>
          </p:cNvPr>
          <p:cNvSpPr txBox="1"/>
          <p:nvPr/>
        </p:nvSpPr>
        <p:spPr>
          <a:xfrm>
            <a:off x="1498429" y="1260952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festive graduation </a:t>
            </a:r>
            <a:r>
              <a:rPr lang="fr-FR" b="1" dirty="0" err="1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ceremonies</a:t>
            </a:r>
            <a:r>
              <a:rPr lang="fr-FR" b="1" dirty="0">
                <a:solidFill>
                  <a:srgbClr val="3C8C9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!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EB24F4-D8FA-E49C-D329-E444D7EC4F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44824"/>
            <a:ext cx="4380882" cy="328452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9868254-1A48-3A2D-D5D5-A506BA5CF3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839706"/>
            <a:ext cx="4386196" cy="328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3267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747" y="2996952"/>
            <a:ext cx="2737685" cy="2737685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clrChange>
              <a:clrFrom>
                <a:srgbClr val="EBFFFF"/>
              </a:clrFrom>
              <a:clrTo>
                <a:srgbClr val="EB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031" y="110531"/>
            <a:ext cx="3645352" cy="244622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632D916-0E7B-4BC1-A01B-D7A058088063}"/>
              </a:ext>
            </a:extLst>
          </p:cNvPr>
          <p:cNvSpPr txBox="1"/>
          <p:nvPr/>
        </p:nvSpPr>
        <p:spPr>
          <a:xfrm>
            <a:off x="650027" y="2821744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Energy engineering coordinator</a:t>
            </a:r>
            <a:endParaRPr lang="fr-FR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herve.pron@univ-reims.fr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B921892-469E-4CAA-9BF0-F7058BAF1224}"/>
              </a:ext>
            </a:extLst>
          </p:cNvPr>
          <p:cNvSpPr txBox="1"/>
          <p:nvPr/>
        </p:nvSpPr>
        <p:spPr>
          <a:xfrm>
            <a:off x="672707" y="1910423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Packaging engineering coordinator </a:t>
            </a:r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damien.erre@univ-reims.fr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72661CE-FAC9-4A1F-A8EF-49B378A14E73}"/>
              </a:ext>
            </a:extLst>
          </p:cNvPr>
          <p:cNvSpPr txBox="1"/>
          <p:nvPr/>
        </p:nvSpPr>
        <p:spPr>
          <a:xfrm>
            <a:off x="650027" y="3633254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22268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Environmental and Urban engineering coordinator </a:t>
            </a:r>
          </a:p>
          <a:p>
            <a:r>
              <a:rPr lang="fr-FR" dirty="0" err="1">
                <a:solidFill>
                  <a:schemeClr val="accent1">
                    <a:lumMod val="50000"/>
                  </a:schemeClr>
                </a:solidFill>
              </a:rPr>
              <a:t>Benoit.dugua@univ-reims.fr</a:t>
            </a:r>
            <a:endParaRPr lang="fr-F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CF084EB-33C5-F3DE-76F9-FDF242F9A23B}"/>
              </a:ext>
            </a:extLst>
          </p:cNvPr>
          <p:cNvSpPr txBox="1"/>
          <p:nvPr/>
        </p:nvSpPr>
        <p:spPr>
          <a:xfrm>
            <a:off x="683568" y="5013176"/>
            <a:ext cx="459787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  <a:hlinkClick r:id="rId5"/>
              </a:rPr>
              <a:t>ESIREIMS </a:t>
            </a:r>
            <a:r>
              <a:rPr lang="fr-FR" b="1" dirty="0" err="1">
                <a:solidFill>
                  <a:schemeClr val="accent1">
                    <a:lumMod val="50000"/>
                  </a:schemeClr>
                </a:solidFill>
                <a:hlinkClick r:id="rId5"/>
              </a:rPr>
              <a:t>video</a:t>
            </a:r>
            <a:r>
              <a:rPr lang="fr-FR" b="1" dirty="0">
                <a:solidFill>
                  <a:schemeClr val="accent1">
                    <a:lumMod val="50000"/>
                  </a:schemeClr>
                </a:solidFill>
                <a:hlinkClick r:id="rId5"/>
              </a:rPr>
              <a:t> </a:t>
            </a:r>
            <a:endParaRPr lang="fr-FR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fr-FR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fr-FR" b="1" u="sng" dirty="0">
                <a:solidFill>
                  <a:schemeClr val="accent1">
                    <a:lumMod val="50000"/>
                  </a:schemeClr>
                </a:solidFill>
              </a:rPr>
              <a:t>4Oth </a:t>
            </a:r>
            <a:r>
              <a:rPr lang="fr-FR" b="1" u="sng" dirty="0" err="1">
                <a:solidFill>
                  <a:schemeClr val="accent1">
                    <a:lumMod val="50000"/>
                  </a:schemeClr>
                </a:solidFill>
              </a:rPr>
              <a:t>anniversary</a:t>
            </a:r>
            <a:r>
              <a:rPr lang="fr-FR" b="1" u="sng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b="1" u="sng" dirty="0" err="1">
                <a:solidFill>
                  <a:schemeClr val="accent1">
                    <a:lumMod val="50000"/>
                  </a:schemeClr>
                </a:solidFill>
              </a:rPr>
              <a:t>video</a:t>
            </a:r>
            <a:endParaRPr lang="fr-FR" b="1" u="sng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fr-FR" b="1" u="sng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fr-FR" b="1" u="sng" dirty="0">
                <a:solidFill>
                  <a:schemeClr val="accent1">
                    <a:lumMod val="50000"/>
                  </a:schemeClr>
                </a:solidFill>
              </a:rPr>
              <a:t>Virtual tour</a:t>
            </a:r>
          </a:p>
        </p:txBody>
      </p:sp>
    </p:spTree>
    <p:extLst>
      <p:ext uri="{BB962C8B-B14F-4D97-AF65-F5344CB8AC3E}">
        <p14:creationId xmlns:p14="http://schemas.microsoft.com/office/powerpoint/2010/main" val="28759969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br>
              <a:rPr lang="fr-FR" sz="2000" b="1" dirty="0">
                <a:solidFill>
                  <a:srgbClr val="002060"/>
                </a:solidFill>
              </a:rPr>
            </a:br>
            <a:br>
              <a:rPr lang="fr-FR" sz="2000" b="1" dirty="0">
                <a:solidFill>
                  <a:srgbClr val="002060"/>
                </a:solidFill>
              </a:rPr>
            </a:b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Open day February 1,</a:t>
            </a:r>
            <a:r>
              <a:rPr lang="en-US" sz="2000" b="1" spc="-105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2025</a:t>
            </a:r>
            <a:br>
              <a:rPr lang="fr-FR" sz="2000" b="1" dirty="0">
                <a:solidFill>
                  <a:srgbClr val="002060"/>
                </a:solidFill>
              </a:rPr>
            </a:br>
            <a:endParaRPr lang="fr-FR" sz="2000" b="1" dirty="0">
              <a:solidFill>
                <a:srgbClr val="00206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43983" y="1434581"/>
            <a:ext cx="8097178" cy="4679330"/>
          </a:xfrm>
        </p:spPr>
        <p:txBody>
          <a:bodyPr/>
          <a:lstStyle/>
          <a:p>
            <a:pPr marL="0" indent="0">
              <a:buNone/>
            </a:pPr>
            <a:r>
              <a:rPr lang="fr-FR" altLang="fr-FR" sz="2400" dirty="0">
                <a:solidFill>
                  <a:srgbClr val="002060"/>
                </a:solidFill>
                <a:latin typeface="+mj-lt"/>
              </a:rPr>
              <a:t>				</a:t>
            </a:r>
          </a:p>
          <a:p>
            <a:pPr marL="0" indent="0">
              <a:buNone/>
            </a:pPr>
            <a:r>
              <a:rPr lang="fr-FR" altLang="fr-FR" sz="2400" dirty="0">
                <a:solidFill>
                  <a:srgbClr val="002060"/>
                </a:solidFill>
                <a:latin typeface="+mj-lt"/>
              </a:rPr>
              <a:t>			</a:t>
            </a:r>
            <a:r>
              <a:rPr lang="fr-FR" altLang="fr-FR" sz="2400" dirty="0">
                <a:solidFill>
                  <a:srgbClr val="002060"/>
                </a:solidFill>
              </a:rPr>
              <a:t>3 esplanade Roland Garros</a:t>
            </a:r>
          </a:p>
          <a:p>
            <a:pPr marL="0" indent="0">
              <a:buNone/>
            </a:pPr>
            <a:r>
              <a:rPr lang="fr-FR" altLang="fr-FR" sz="2400" dirty="0">
                <a:solidFill>
                  <a:srgbClr val="002060"/>
                </a:solidFill>
              </a:rPr>
              <a:t>			51100 Reims, France </a:t>
            </a:r>
          </a:p>
          <a:p>
            <a:pPr marL="0" indent="0">
              <a:buNone/>
            </a:pPr>
            <a:endParaRPr lang="fr-FR" altLang="fr-FR" sz="2400" dirty="0">
              <a:solidFill>
                <a:srgbClr val="002060"/>
              </a:solidFill>
              <a:latin typeface="+mj-lt"/>
            </a:endParaRPr>
          </a:p>
          <a:p>
            <a:pPr marL="0" indent="0" algn="ctr">
              <a:buNone/>
            </a:pPr>
            <a:r>
              <a:rPr lang="fr-FR" altLang="fr-FR" dirty="0">
                <a:solidFill>
                  <a:srgbClr val="002060"/>
                </a:solidFill>
                <a:latin typeface="+mj-lt"/>
                <a:hlinkClick r:id="rId2"/>
              </a:rPr>
              <a:t>www.esireims.fr</a:t>
            </a:r>
            <a:r>
              <a:rPr lang="fr-FR" altLang="fr-FR" dirty="0">
                <a:solidFill>
                  <a:srgbClr val="002060"/>
                </a:solidFill>
                <a:latin typeface="+mj-lt"/>
              </a:rPr>
              <a:t>         @ESIReims</a:t>
            </a:r>
          </a:p>
          <a:p>
            <a:pPr marL="0" indent="0" algn="ctr">
              <a:buNone/>
            </a:pPr>
            <a:r>
              <a:rPr lang="fr-FR" altLang="fr-FR" dirty="0">
                <a:solidFill>
                  <a:srgbClr val="002060"/>
                </a:solidFill>
                <a:latin typeface="+mj-lt"/>
              </a:rPr>
              <a:t>				</a:t>
            </a:r>
            <a:r>
              <a:rPr lang="fr-FR" altLang="fr-FR" sz="2000" dirty="0">
                <a:solidFill>
                  <a:srgbClr val="002060"/>
                </a:solidFill>
                <a:latin typeface="+mj-lt"/>
              </a:rPr>
              <a:t>           </a:t>
            </a:r>
            <a:r>
              <a:rPr lang="fr-FR" altLang="fr-FR" dirty="0" err="1">
                <a:solidFill>
                  <a:srgbClr val="002060"/>
                </a:solidFill>
                <a:latin typeface="+mj-lt"/>
              </a:rPr>
              <a:t>esireims</a:t>
            </a:r>
            <a:r>
              <a:rPr lang="fr-FR" altLang="fr-FR" sz="2000" dirty="0">
                <a:solidFill>
                  <a:srgbClr val="002060"/>
                </a:solidFill>
                <a:latin typeface="+mj-lt"/>
              </a:rPr>
              <a:t> 				      		</a:t>
            </a:r>
          </a:p>
          <a:p>
            <a:pPr marL="0" indent="0" algn="ctr">
              <a:buNone/>
            </a:pPr>
            <a:r>
              <a:rPr lang="fr-FR" altLang="fr-FR" sz="2000" b="1" dirty="0">
                <a:solidFill>
                  <a:srgbClr val="002060"/>
                </a:solidFill>
                <a:latin typeface="+mj-lt"/>
              </a:rPr>
              <a:t>					  </a:t>
            </a:r>
            <a:r>
              <a:rPr lang="fr-FR" altLang="fr-FR" sz="2000" b="1" dirty="0" err="1">
                <a:solidFill>
                  <a:srgbClr val="002060"/>
                </a:solidFill>
                <a:latin typeface="+mj-lt"/>
              </a:rPr>
              <a:t>ESIReims</a:t>
            </a:r>
            <a:r>
              <a:rPr lang="fr-FR" altLang="fr-FR" sz="2000" b="1" dirty="0">
                <a:solidFill>
                  <a:srgbClr val="002060"/>
                </a:solidFill>
                <a:latin typeface="+mj-lt"/>
              </a:rPr>
              <a:t> Communication</a:t>
            </a:r>
          </a:p>
          <a:p>
            <a:pPr marL="0" indent="0" algn="ctr">
              <a:buNone/>
            </a:pPr>
            <a:r>
              <a:rPr lang="fr-FR" sz="2000" b="1" dirty="0">
                <a:solidFill>
                  <a:srgbClr val="002060"/>
                </a:solidFill>
                <a:latin typeface="+mj-lt"/>
              </a:rPr>
              <a:t>	     	</a:t>
            </a:r>
            <a:r>
              <a:rPr lang="fr-FR" b="1" dirty="0">
                <a:solidFill>
                  <a:srgbClr val="002060"/>
                </a:solidFill>
                <a:latin typeface="+mj-lt"/>
              </a:rPr>
              <a:t>                   </a:t>
            </a:r>
            <a:r>
              <a:rPr lang="fr-FR" sz="2000" b="1" dirty="0" err="1">
                <a:solidFill>
                  <a:srgbClr val="002060"/>
                </a:solidFill>
                <a:latin typeface="+mj-lt"/>
              </a:rPr>
              <a:t>ESIReims</a:t>
            </a:r>
            <a:r>
              <a:rPr lang="fr-FR" sz="2000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fr-FR" sz="2000" b="1" dirty="0" err="1">
                <a:solidFill>
                  <a:srgbClr val="002060"/>
                </a:solidFill>
                <a:latin typeface="+mj-lt"/>
              </a:rPr>
              <a:t>ESIReims</a:t>
            </a:r>
            <a:endParaRPr lang="fr-FR" sz="2000" b="1" dirty="0">
              <a:solidFill>
                <a:srgbClr val="002060"/>
              </a:solidFill>
              <a:latin typeface="+mj-lt"/>
            </a:endParaRPr>
          </a:p>
          <a:p>
            <a:pPr marL="0" indent="0" algn="ctr">
              <a:buNone/>
            </a:pPr>
            <a:endParaRPr lang="fr-FR" dirty="0">
              <a:solidFill>
                <a:srgbClr val="002060"/>
              </a:solidFill>
              <a:latin typeface="+mj-lt"/>
            </a:endParaRPr>
          </a:p>
          <a:p>
            <a:pPr marL="0" indent="0" algn="ctr">
              <a:buNone/>
            </a:pP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521" y="3795574"/>
            <a:ext cx="3072341" cy="2304256"/>
          </a:xfrm>
          <a:prstGeom prst="rect">
            <a:avLst/>
          </a:prstGeom>
        </p:spPr>
      </p:pic>
      <p:pic>
        <p:nvPicPr>
          <p:cNvPr id="2050" name="Picture 2" descr="Résultat de recherche d'images pour &quot;logo twitter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867" y="3212976"/>
            <a:ext cx="648699" cy="648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Résultat de recherche d'images pour &quot;logo instagram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028" y="3795574"/>
            <a:ext cx="576378" cy="576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Résultat de recherche d'images pour &quot;logo facebook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616" y="4479351"/>
            <a:ext cx="475199" cy="47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523" y="5092527"/>
            <a:ext cx="578043" cy="51154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AE61258-3C3A-478D-A5BF-D9666E3523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50" y="1417638"/>
            <a:ext cx="2804677" cy="1882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946519"/>
      </p:ext>
    </p:extLst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5154</TotalTime>
  <Words>2348</Words>
  <Application>Microsoft Office PowerPoint</Application>
  <PresentationFormat>Affichage à l'écran (4:3)</PresentationFormat>
  <Paragraphs>387</Paragraphs>
  <Slides>38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47" baseType="lpstr">
      <vt:lpstr>Arial</vt:lpstr>
      <vt:lpstr>Arial</vt:lpstr>
      <vt:lpstr>arial, sans-serif</vt:lpstr>
      <vt:lpstr>Calibri</vt:lpstr>
      <vt:lpstr>Comic Sans MS</vt:lpstr>
      <vt:lpstr>Lucida Sans</vt:lpstr>
      <vt:lpstr>Trebuchet MS</vt:lpstr>
      <vt:lpstr>Wingdings</vt:lpstr>
      <vt:lpstr>Modèle par défaut</vt:lpstr>
      <vt:lpstr> </vt:lpstr>
      <vt:lpstr>      Reims</vt:lpstr>
      <vt:lpstr>Admissions 2-year undergraduate degree </vt:lpstr>
      <vt:lpstr>Admission after a high school diploma </vt:lpstr>
      <vt:lpstr> ESIREIMS  engineer syllabus  </vt:lpstr>
      <vt:lpstr> ESIREIMS  engineer syllabus </vt:lpstr>
      <vt:lpstr>  Packaging engineering </vt:lpstr>
      <vt:lpstr>Présentation PowerPoint</vt:lpstr>
      <vt:lpstr>  Who is a  PACKAGING engineer? </vt:lpstr>
      <vt:lpstr>Packaging engineering jobs</vt:lpstr>
      <vt:lpstr>Packaging engineering jobs</vt:lpstr>
      <vt:lpstr> Packaging engineering  occupational integration</vt:lpstr>
      <vt:lpstr>Présentation PowerPoint</vt:lpstr>
      <vt:lpstr>  Energy balances  of buildings and industries…   </vt:lpstr>
      <vt:lpstr>  Who is an ENERGY engineer? </vt:lpstr>
      <vt:lpstr>Energy engineering jobs </vt:lpstr>
      <vt:lpstr>Energy engineering jobs </vt:lpstr>
      <vt:lpstr> Energy engineering occupational integration </vt:lpstr>
      <vt:lpstr>  Environmental  and urban engineering  </vt:lpstr>
      <vt:lpstr>   Urban Engineering and  the transition to territorial sustainability </vt:lpstr>
      <vt:lpstr> Who is an Environmental and Urban engineer?</vt:lpstr>
      <vt:lpstr>Présentation PowerPoint</vt:lpstr>
      <vt:lpstr>     Environmental and  Urban engineering jobs </vt:lpstr>
      <vt:lpstr>      Environmental and  Urban engineering jobs</vt:lpstr>
      <vt:lpstr>                  Master’s degree in Urban Planning       “IATEUR”</vt:lpstr>
      <vt:lpstr>                          Who is an urban planner?  </vt:lpstr>
      <vt:lpstr>                       Jobs   Master’s degree in Sustainable Urban Planning</vt:lpstr>
      <vt:lpstr>             Occupational integration  Master’s degree in Sustainable Urban Planning </vt:lpstr>
      <vt:lpstr>        In-company training program</vt:lpstr>
      <vt:lpstr>                       APEL / VPE </vt:lpstr>
      <vt:lpstr>    Support ESIREIMS and reduce your taxes with a DONATION </vt:lpstr>
      <vt:lpstr>Présentation PowerPoint</vt:lpstr>
      <vt:lpstr> </vt:lpstr>
      <vt:lpstr>Présentation PowerPoint</vt:lpstr>
      <vt:lpstr>      ALUMNI networks in France and abroad </vt:lpstr>
      <vt:lpstr>Présentation PowerPoint</vt:lpstr>
      <vt:lpstr>Présentation PowerPoint</vt:lpstr>
      <vt:lpstr>  Open day February 1, 2025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stephanie odof</dc:creator>
  <cp:lastModifiedBy>STEPHANIE ODOF</cp:lastModifiedBy>
  <cp:revision>188</cp:revision>
  <cp:lastPrinted>2021-01-12T10:12:12Z</cp:lastPrinted>
  <dcterms:created xsi:type="dcterms:W3CDTF">2010-09-01T14:44:10Z</dcterms:created>
  <dcterms:modified xsi:type="dcterms:W3CDTF">2025-05-20T09:23:59Z</dcterms:modified>
</cp:coreProperties>
</file>