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6" r:id="rId4"/>
  </p:sldMasterIdLst>
  <p:sldIdLst>
    <p:sldId id="259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169"/>
    <p:restoredTop sz="94634"/>
  </p:normalViewPr>
  <p:slideViewPr>
    <p:cSldViewPr snapToGrid="0">
      <p:cViewPr varScale="1">
        <p:scale>
          <a:sx n="102" d="100"/>
          <a:sy n="102" d="100"/>
        </p:scale>
        <p:origin x="34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NDRINE FRATTINI" userId="ccbb7a3e-8b32-45f0-af97-e5b7c549ef29" providerId="ADAL" clId="{089A38D7-6BAF-461B-B153-DD00AD9CCC4D}"/>
    <pc:docChg chg="delSld">
      <pc:chgData name="SANDRINE FRATTINI" userId="ccbb7a3e-8b32-45f0-af97-e5b7c549ef29" providerId="ADAL" clId="{089A38D7-6BAF-461B-B153-DD00AD9CCC4D}" dt="2025-06-19T07:36:25.179" v="0" actId="47"/>
      <pc:docMkLst>
        <pc:docMk/>
      </pc:docMkLst>
      <pc:sldChg chg="del">
        <pc:chgData name="SANDRINE FRATTINI" userId="ccbb7a3e-8b32-45f0-af97-e5b7c549ef29" providerId="ADAL" clId="{089A38D7-6BAF-461B-B153-DD00AD9CCC4D}" dt="2025-06-19T07:36:25.179" v="0" actId="47"/>
        <pc:sldMkLst>
          <pc:docMk/>
          <pc:sldMk cId="3092799378" sldId="258"/>
        </pc:sldMkLst>
      </pc:sldChg>
      <pc:sldChg chg="del">
        <pc:chgData name="SANDRINE FRATTINI" userId="ccbb7a3e-8b32-45f0-af97-e5b7c549ef29" providerId="ADAL" clId="{089A38D7-6BAF-461B-B153-DD00AD9CCC4D}" dt="2025-06-19T07:36:25.179" v="0" actId="47"/>
        <pc:sldMkLst>
          <pc:docMk/>
          <pc:sldMk cId="3215484435" sldId="269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8DE6C8-AB1D-4204-BC9C-3366B0BF04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4088" y="889820"/>
            <a:ext cx="9989574" cy="3598606"/>
          </a:xfrm>
        </p:spPr>
        <p:txBody>
          <a:bodyPr anchor="t">
            <a:normAutofit/>
          </a:bodyPr>
          <a:lstStyle>
            <a:lvl1pPr algn="l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A7B9009-EE50-4EE5-B6EB-CD6EC83D3F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4088" y="4488426"/>
            <a:ext cx="6991776" cy="1302774"/>
          </a:xfrm>
        </p:spPr>
        <p:txBody>
          <a:bodyPr anchor="b"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C8667E-058A-436F-B8EA-5B3A99D43D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1EADE-8E88-4C7C-8AC5-FB148DE4940E}" type="datetime1">
              <a:rPr lang="en-US" smtClean="0"/>
              <a:t>6/19/2025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680305-1AD7-482D-BFFD-6CDB83AB39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5762A1-52E9-402D-B65E-DF193E44CE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274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6359C1-C098-4BF4-A55D-782F4E606B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D343C7E-1E8B-4D38-9B81-1AA2A8978E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A70B00-53AE-4D3F-91BE-A8D789ED9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C8B9C-477D-492A-96AD-1FC2CC997A73}" type="datetime1">
              <a:rPr lang="en-US" smtClean="0"/>
              <a:t>6/19/2025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647FC7-8124-4F70-A849-B6BCC5189C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7CEBE4-50DC-47DB-B699-CCC024336C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0182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B418279-D3B8-4C6A-AB74-9DE37777127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242322" y="997974"/>
            <a:ext cx="2349043" cy="498495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28F733C-9309-4197-BACA-207CDC8935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768927" y="997973"/>
            <a:ext cx="8473395" cy="498495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ACD4D0-5BE6-412D-B08B-5DFFD59351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3AED5-E26D-4E29-B1B3-7847B6779594}" type="datetime1">
              <a:rPr lang="en-US" smtClean="0"/>
              <a:t>6/19/2025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021651-B786-4A39-A10F-F5231D0A2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504D2D-9379-40DE-9F45-3004BE54F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564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987CA6-BFD9-4CB1-8892-F6B062E824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CDA8C3-9C0C-4E52-9A62-E4DB159E6B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C3EC35-E02F-41FF-9232-F90692A902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B6794-849E-4626-908B-D15793550EFB}" type="datetime1">
              <a:rPr lang="en-US" smtClean="0"/>
              <a:t>6/19/2025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D13D38-5DF1-443B-8A12-71E834FDC6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5E644A-4A37-4757-9809-5B035E2874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045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E6578B-CD85-4BF1-A729-E8E8079B59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5383" y="1709738"/>
            <a:ext cx="10632067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8448C1-C13F-4826-8347-EEB00A664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15383" y="4589463"/>
            <a:ext cx="10632067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06546A-957F-4C4D-9744-1177AD258E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B64E7-5594-42A3-ADBF-E95A7ACEAD64}" type="datetime1">
              <a:rPr lang="en-US" smtClean="0"/>
              <a:t>6/19/2025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DB149C-CC63-4E3A-A83D-EF637EB519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B94775-7982-41EC-B584-D51224D38F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9835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CE4BD8-507D-48E4-A624-F16A741C36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635" y="914400"/>
            <a:ext cx="10691265" cy="130759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0A07E4-3A39-457C-A059-7DFB6039D9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04088" y="2221992"/>
            <a:ext cx="5212080" cy="373989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141E17-47CE-4A78-B0FA-0E9786DA67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81344" y="2221992"/>
            <a:ext cx="5212080" cy="373989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F02C13-D3ED-4044-9716-F29D79A184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62B0B-D248-4FFB-8695-AD7FA4B1284A}" type="datetime1">
              <a:rPr lang="en-US" smtClean="0"/>
              <a:t>6/19/2025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334AD-FB29-4355-B5CF-85E61B4F34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5AA154-790C-4774-9C21-8C543E733F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380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07DD35-7673-4F88-86B0-634883B5E3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4087" y="929147"/>
            <a:ext cx="10689336" cy="79845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C820D7-3E0B-47C6-A583-C4C839C5AF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04088" y="1756538"/>
            <a:ext cx="5212080" cy="657225"/>
          </a:xfrm>
        </p:spPr>
        <p:txBody>
          <a:bodyPr anchor="b">
            <a:normAutofit/>
          </a:bodyPr>
          <a:lstStyle>
            <a:lvl1pPr marL="0" indent="0">
              <a:buNone/>
              <a:defRPr sz="16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839A7B-97D5-400F-B802-A0FF28FE9F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04088" y="2442702"/>
            <a:ext cx="5212080" cy="351918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E0ECA2-DBF1-4681-9DFA-93AFD1B371D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81344" y="1756538"/>
            <a:ext cx="5212080" cy="657225"/>
          </a:xfrm>
        </p:spPr>
        <p:txBody>
          <a:bodyPr anchor="b">
            <a:normAutofit/>
          </a:bodyPr>
          <a:lstStyle>
            <a:lvl1pPr marL="0" indent="0">
              <a:buNone/>
              <a:defRPr sz="16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90EBBBB-517F-4ED7-9E51-CF0F7590B4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81344" y="2442702"/>
            <a:ext cx="5212080" cy="351918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511B5C7-1E37-478F-B4B0-C7202FFE41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78EFB-9159-4510-B73F-4F0409ADE937}" type="datetime1">
              <a:rPr lang="en-US" smtClean="0"/>
              <a:t>6/19/2025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153F7EF-507C-4CB3-86C5-8B34FFFC1D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8E3DEA6-E4EB-4C2A-8B4F-55EC965B62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0930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032964-A933-4B98-A141-A4B316DAFA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D684C9D-23DA-42B0-9DD3-7592F72E8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C9412-2452-4BED-A324-9D8C115361AD}" type="datetime1">
              <a:rPr lang="en-US" smtClean="0"/>
              <a:t>6/19/2025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BF8F05-876F-49D8-AE30-5BB2A91ECD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3D20DA-9260-4577-BB51-789570A243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2160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D2C1F24-E0A1-45A7-8EF5-92CD979934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18F62-D251-40E8-A23C-F4CFE9FEAB41}" type="datetime1">
              <a:rPr lang="en-US" smtClean="0"/>
              <a:t>6/19/2025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E021C19-210E-46B0-9036-5D8AECC926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880FEF-487E-44DF-8615-DF22104196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5275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A568EE-74C8-43A6-90BC-2DDD965CF6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4088" y="1069848"/>
            <a:ext cx="4093599" cy="131673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1C35AC-CAE3-48CF-A3E4-A075C9FDD7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1069848"/>
            <a:ext cx="6172200" cy="47912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9D03EA-5FAD-4609-A2B8-624E426847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04088" y="2551176"/>
            <a:ext cx="4093599" cy="331927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58D2EA-2191-4216-B64D-067BDFE123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76144-149E-4874-93A5-554A0357CF82}" type="datetime1">
              <a:rPr lang="en-US" smtClean="0"/>
              <a:t>6/19/2025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042128-DAB4-481C-BEE6-3523E8E88B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50E382-C500-4A4C-A7C6-43860383A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1853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9FE98B-EACF-4251-A8AF-0D9EDD17C6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4088" y="1066800"/>
            <a:ext cx="4103431" cy="131752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905F473-761A-4002-AF70-9FF878D0139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1066800"/>
            <a:ext cx="6172200" cy="4794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0C2E6A-F834-4540-BB00-E13CB45DC3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04088" y="2552700"/>
            <a:ext cx="4103431" cy="33162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C38EAB-AD63-415C-B263-BA1D8FBE3C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A65D8-0540-4835-AE5C-25D29DBA01BE}" type="datetime1">
              <a:rPr lang="en-US" smtClean="0"/>
              <a:t>6/19/2025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2E5541-B6DE-45E8-BCFE-0DFC4F5740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B78D45-289B-46AF-8CB9-E6150BEA17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972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7A362AC-B59F-4AC7-B279-57DDD5336B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635" y="914400"/>
            <a:ext cx="10691265" cy="130759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6042DB-75BD-4EC1-B6D9-8A72EF940C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00635" y="2221992"/>
            <a:ext cx="10691265" cy="37398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DD1378-7C96-4079-B44C-3D86B46575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69448" y="6356350"/>
            <a:ext cx="25495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  <a:latin typeface="+mj-lt"/>
              </a:defRPr>
            </a:lvl1pPr>
          </a:lstStyle>
          <a:p>
            <a:fld id="{E31BA835-12AC-4E8F-955A-EA3F4DE2791F}" type="datetime1">
              <a:rPr lang="en-US" smtClean="0"/>
              <a:t>6/19/2025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9B6B78-577F-43F5-BAEE-BF72484C98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04088" y="6356350"/>
            <a:ext cx="45397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/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CC75B8-AF8F-4D8A-9B3D-D1951A64BA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9012" y="6356350"/>
            <a:ext cx="6723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/>
                </a:solidFill>
              </a:defRPr>
            </a:lvl1pPr>
          </a:lstStyle>
          <a:p>
            <a:fld id="{87E7843D-FF13-4365-9478-9625B70A2705}" type="slidenum">
              <a:rPr lang="en-US" smtClean="0"/>
              <a:t>‹N°›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4F9B95-9045-48D2-B9F3-2927E98F54AA}"/>
              </a:ext>
            </a:extLst>
          </p:cNvPr>
          <p:cNvCxnSpPr>
            <a:cxnSpLocks/>
          </p:cNvCxnSpPr>
          <p:nvPr/>
        </p:nvCxnSpPr>
        <p:spPr>
          <a:xfrm>
            <a:off x="800100" y="723900"/>
            <a:ext cx="105918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85AA86F-6A4D-4BCB-A045-D992CDC2959B}"/>
              </a:ext>
            </a:extLst>
          </p:cNvPr>
          <p:cNvCxnSpPr>
            <a:cxnSpLocks/>
          </p:cNvCxnSpPr>
          <p:nvPr/>
        </p:nvCxnSpPr>
        <p:spPr>
          <a:xfrm>
            <a:off x="800100" y="6142781"/>
            <a:ext cx="10591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33702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5" r:id="rId6"/>
    <p:sldLayoutId id="2147483680" r:id="rId7"/>
    <p:sldLayoutId id="2147483681" r:id="rId8"/>
    <p:sldLayoutId id="2147483682" r:id="rId9"/>
    <p:sldLayoutId id="2147483684" r:id="rId10"/>
    <p:sldLayoutId id="2147483683" r:id="rId11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 cap="all" spc="3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95FEDD1-8223-94CA-2A02-0099385A96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200" dirty="0"/>
              <a:t>Fermeture DU/DIU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3946BEB-72F6-1526-4D0C-445E4F01A5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0628" y="1618488"/>
            <a:ext cx="10691265" cy="1207008"/>
          </a:xfrm>
        </p:spPr>
        <p:txBody>
          <a:bodyPr>
            <a:normAutofit fontScale="92500" lnSpcReduction="20000"/>
          </a:bodyPr>
          <a:lstStyle/>
          <a:p>
            <a:r>
              <a:rPr lang="fr-FR" dirty="0"/>
              <a:t>DU </a:t>
            </a:r>
            <a:r>
              <a:rPr lang="fr-FR" dirty="0" err="1"/>
              <a:t>Psycho-oncologie</a:t>
            </a:r>
            <a:r>
              <a:rPr lang="fr-FR" dirty="0"/>
              <a:t> : Pr Arthur KALADJIAN</a:t>
            </a:r>
          </a:p>
          <a:p>
            <a:r>
              <a:rPr lang="fr-FR" dirty="0"/>
              <a:t>DU Soins infirmiers en médecine néonatale : Pr Nathalie BEDNAREK</a:t>
            </a:r>
          </a:p>
          <a:p>
            <a:r>
              <a:rPr lang="fr-FR" dirty="0"/>
              <a:t>DIU Rythmologie et stimulation cardiaque / 2 années : Pr Damien METZ</a:t>
            </a:r>
          </a:p>
          <a:p>
            <a:endParaRPr lang="fr-FR" dirty="0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DD4B2CC5-8E40-EED1-252B-89C57DE99E0C}"/>
              </a:ext>
            </a:extLst>
          </p:cNvPr>
          <p:cNvSpPr txBox="1">
            <a:spLocks/>
          </p:cNvSpPr>
          <p:nvPr/>
        </p:nvSpPr>
        <p:spPr>
          <a:xfrm>
            <a:off x="700619" y="4109254"/>
            <a:ext cx="10691265" cy="89424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000" kern="1200" cap="all" spc="3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200" dirty="0"/>
              <a:t>Changement De titre d’Un DU </a:t>
            </a:r>
          </a:p>
          <a:p>
            <a:endParaRPr lang="fr-FR" dirty="0"/>
          </a:p>
        </p:txBody>
      </p:sp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70477E5F-C578-E276-D40F-DA4176A0024E}"/>
              </a:ext>
            </a:extLst>
          </p:cNvPr>
          <p:cNvSpPr txBox="1">
            <a:spLocks/>
          </p:cNvSpPr>
          <p:nvPr/>
        </p:nvSpPr>
        <p:spPr>
          <a:xfrm>
            <a:off x="700619" y="4673480"/>
            <a:ext cx="10691265" cy="15876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La Douleur pour les soignants Pr </a:t>
            </a:r>
            <a:r>
              <a:rPr lang="fr-FR" dirty="0" err="1"/>
              <a:t>Beny</a:t>
            </a:r>
            <a:r>
              <a:rPr lang="fr-FR" dirty="0"/>
              <a:t> CHARBIT</a:t>
            </a:r>
            <a:br>
              <a:rPr lang="fr-FR" dirty="0"/>
            </a:br>
            <a:r>
              <a:rPr lang="fr-FR" dirty="0"/>
              <a:t>2025 : Prise en charge de la douleur </a:t>
            </a:r>
            <a:br>
              <a:rPr lang="fr-FR" dirty="0"/>
            </a:br>
            <a:r>
              <a:rPr lang="fr-FR" dirty="0"/>
              <a:t>Sans changement de contenu, juste changement de titre pour une meilleur compréhension dans la cadre de la communication du DU</a:t>
            </a:r>
          </a:p>
          <a:p>
            <a:endParaRPr lang="fr-FR" dirty="0"/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87A0BF44-29EA-84E1-9E26-BD6B090D939F}"/>
              </a:ext>
            </a:extLst>
          </p:cNvPr>
          <p:cNvSpPr txBox="1">
            <a:spLocks/>
          </p:cNvSpPr>
          <p:nvPr/>
        </p:nvSpPr>
        <p:spPr>
          <a:xfrm>
            <a:off x="700621" y="2825496"/>
            <a:ext cx="10691265" cy="130759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000" kern="1200" cap="all" spc="3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200" dirty="0"/>
              <a:t>En suspens</a:t>
            </a:r>
          </a:p>
        </p:txBody>
      </p:sp>
      <p:sp>
        <p:nvSpPr>
          <p:cNvPr id="6" name="Espace réservé du contenu 2">
            <a:extLst>
              <a:ext uri="{FF2B5EF4-FFF2-40B4-BE49-F238E27FC236}">
                <a16:creationId xmlns:a16="http://schemas.microsoft.com/office/drawing/2014/main" id="{5BCA5CA6-0683-D9A8-B599-C1CCAA8C861E}"/>
              </a:ext>
            </a:extLst>
          </p:cNvPr>
          <p:cNvSpPr txBox="1">
            <a:spLocks/>
          </p:cNvSpPr>
          <p:nvPr/>
        </p:nvSpPr>
        <p:spPr>
          <a:xfrm>
            <a:off x="700620" y="3449775"/>
            <a:ext cx="10691265" cy="5838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DIU Médecine et traumatologie du sport : Pr Xavier </a:t>
            </a:r>
            <a:r>
              <a:rPr lang="fr-FR" dirty="0" err="1"/>
              <a:t>Ohl</a:t>
            </a:r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56935399"/>
      </p:ext>
    </p:extLst>
  </p:cSld>
  <p:clrMapOvr>
    <a:masterClrMapping/>
  </p:clrMapOvr>
</p:sld>
</file>

<file path=ppt/theme/theme1.xml><?xml version="1.0" encoding="utf-8"?>
<a:theme xmlns:a="http://schemas.openxmlformats.org/drawingml/2006/main" name="ChronicleVTI">
  <a:themeElements>
    <a:clrScheme name="Chronicle">
      <a:dk1>
        <a:srgbClr val="000000"/>
      </a:dk1>
      <a:lt1>
        <a:srgbClr val="FFFFFF"/>
      </a:lt1>
      <a:dk2>
        <a:srgbClr val="1C1C32"/>
      </a:dk2>
      <a:lt2>
        <a:srgbClr val="F8F4F1"/>
      </a:lt2>
      <a:accent1>
        <a:srgbClr val="734B67"/>
      </a:accent1>
      <a:accent2>
        <a:srgbClr val="959EBB"/>
      </a:accent2>
      <a:accent3>
        <a:srgbClr val="596781"/>
      </a:accent3>
      <a:accent4>
        <a:srgbClr val="7F6E8C"/>
      </a:accent4>
      <a:accent5>
        <a:srgbClr val="DB9A8F"/>
      </a:accent5>
      <a:accent6>
        <a:srgbClr val="C29AB1"/>
      </a:accent6>
      <a:hlink>
        <a:srgbClr val="778BA2"/>
      </a:hlink>
      <a:folHlink>
        <a:srgbClr val="A27C99"/>
      </a:folHlink>
    </a:clrScheme>
    <a:fontScheme name="Univers Calisto">
      <a:majorFont>
        <a:latin typeface="Univers Condensed"/>
        <a:ea typeface=""/>
        <a:cs typeface=""/>
      </a:majorFont>
      <a:minorFont>
        <a:latin typeface="Calisto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 w="12700" cap="flat" cmpd="sng" algn="ctr">
          <a:noFill/>
          <a:prstDash val="solid"/>
          <a:miter lim="800000"/>
        </a:ln>
        <a:effectLst/>
        <a:extLst>
          <a:ext uri="{91240B29-F687-4F45-9708-019B960494DF}">
            <a14:hiddenLine xmlns:a14="http://schemas.microsoft.com/office/drawing/2010/main" w="12700" cap="flat" cmpd="sng" algn="ctr">
              <a:solidFill>
                <a:schemeClr val="accent1">
                  <a:shade val="50000"/>
                </a:schemeClr>
              </a:solidFill>
              <a:prstDash val="solid"/>
              <a:miter lim="800000"/>
            </a14:hiddenLine>
          </a:ext>
        </a:ex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ChronicleVTI" id="{508E4D90-5116-4BF0-876B-3F422DD1F65F}" vid="{AA21DC3D-92A8-43A4-8358-ED428371CD55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43a2275-0da8-4cb7-9c6d-18e936da6776" xsi:nil="true"/>
    <lcf76f155ced4ddcb4097134ff3c332f xmlns="70e11ee4-5820-4e44-a7d5-d5b7998006fb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38DFDCF31E63E4FA0AF0D134973F296" ma:contentTypeVersion="16" ma:contentTypeDescription="Crée un document." ma:contentTypeScope="" ma:versionID="762482cae1630bbeb574596258b5fce7">
  <xsd:schema xmlns:xsd="http://www.w3.org/2001/XMLSchema" xmlns:xs="http://www.w3.org/2001/XMLSchema" xmlns:p="http://schemas.microsoft.com/office/2006/metadata/properties" xmlns:ns2="70e11ee4-5820-4e44-a7d5-d5b7998006fb" xmlns:ns3="f43a2275-0da8-4cb7-9c6d-18e936da6776" targetNamespace="http://schemas.microsoft.com/office/2006/metadata/properties" ma:root="true" ma:fieldsID="583d12b2900ee0ffd0ebc8b9601f2bff" ns2:_="" ns3:_="">
    <xsd:import namespace="70e11ee4-5820-4e44-a7d5-d5b7998006fb"/>
    <xsd:import namespace="f43a2275-0da8-4cb7-9c6d-18e936da677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LengthInSecond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0e11ee4-5820-4e44-a7d5-d5b7998006f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Balises d’images" ma:readOnly="false" ma:fieldId="{5cf76f15-5ced-4ddc-b409-7134ff3c332f}" ma:taxonomyMulti="true" ma:sspId="9463c496-16f3-45e4-b326-2a1a88d7a9d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7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43a2275-0da8-4cb7-9c6d-18e936da6776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37fde9bb-d9e2-4cb9-9747-00f0b7c4f723}" ma:internalName="TaxCatchAll" ma:showField="CatchAllData" ma:web="f43a2275-0da8-4cb7-9c6d-18e936da677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524E333-1396-4F7B-A916-7C786767C368}">
  <ds:schemaRefs>
    <ds:schemaRef ds:uri="http://schemas.microsoft.com/office/2006/metadata/properties"/>
    <ds:schemaRef ds:uri="http://schemas.microsoft.com/office/infopath/2007/PartnerControls"/>
    <ds:schemaRef ds:uri="f43a2275-0da8-4cb7-9c6d-18e936da6776"/>
    <ds:schemaRef ds:uri="70e11ee4-5820-4e44-a7d5-d5b7998006fb"/>
  </ds:schemaRefs>
</ds:datastoreItem>
</file>

<file path=customXml/itemProps2.xml><?xml version="1.0" encoding="utf-8"?>
<ds:datastoreItem xmlns:ds="http://schemas.openxmlformats.org/officeDocument/2006/customXml" ds:itemID="{58DBE5C6-162D-423C-8FEF-7327835AD6C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0e11ee4-5820-4e44-a7d5-d5b7998006fb"/>
    <ds:schemaRef ds:uri="f43a2275-0da8-4cb7-9c6d-18e936da677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C263FA6-3AF2-43FA-8B26-2D5422A9132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1657</TotalTime>
  <Words>88</Words>
  <Application>Microsoft Office PowerPoint</Application>
  <PresentationFormat>Grand écran</PresentationFormat>
  <Paragraphs>8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Calisto MT</vt:lpstr>
      <vt:lpstr>Univers Condensed</vt:lpstr>
      <vt:lpstr>ChronicleVTI</vt:lpstr>
      <vt:lpstr>Fermeture DU/DIU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Caroline FRANCOIS</dc:creator>
  <cp:lastModifiedBy>SANDRINE FRATTINI</cp:lastModifiedBy>
  <cp:revision>38</cp:revision>
  <dcterms:created xsi:type="dcterms:W3CDTF">2025-05-05T11:05:47Z</dcterms:created>
  <dcterms:modified xsi:type="dcterms:W3CDTF">2025-06-19T07:36:27Z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0x010100238DFDCF31E63E4FA0AF0D134973F296</vt:lpwstr>
  </property>
  <property fmtid="{D5CDD505-2E9C-101B-9397-08002B2CF9AE}" pid="3" name="MediaServiceImageTags">
    <vt:lpwstr/>
  </property>
</Properties>
</file>